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79" r:id="rId2"/>
    <p:sldId id="257" r:id="rId3"/>
    <p:sldId id="258" r:id="rId4"/>
    <p:sldId id="259" r:id="rId5"/>
    <p:sldId id="260" r:id="rId6"/>
    <p:sldId id="261" r:id="rId7"/>
    <p:sldId id="284" r:id="rId8"/>
    <p:sldId id="262" r:id="rId9"/>
    <p:sldId id="282" r:id="rId10"/>
    <p:sldId id="283" r:id="rId11"/>
    <p:sldId id="266" r:id="rId12"/>
    <p:sldId id="278" r:id="rId13"/>
  </p:sldIdLst>
  <p:sldSz cx="9144000" cy="5143500" type="screen16x9"/>
  <p:notesSz cx="6858000" cy="9144000"/>
  <p:embeddedFontLst>
    <p:embeddedFont>
      <p:font typeface="Merriweather" pitchFamily="2" charset="77"/>
      <p:regular r:id="rId15"/>
      <p:bold r:id="rId16"/>
      <p:italic r:id="rId17"/>
      <p:boldItalic r:id="rId18"/>
    </p:embeddedFont>
    <p:embeddedFont>
      <p:font typeface="Roboto"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varScale="1">
        <p:scale>
          <a:sx n="139" d="100"/>
          <a:sy n="139" d="100"/>
        </p:scale>
        <p:origin x="8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4db0369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4db0369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US" dirty="0">
                <a:solidFill>
                  <a:srgbClr val="0E101A"/>
                </a:solidFill>
                <a:effectLst/>
              </a:rPr>
              <a:t>This </a:t>
            </a:r>
            <a:r>
              <a:rPr lang="en-US" i="1" dirty="0">
                <a:solidFill>
                  <a:srgbClr val="0E101A"/>
                </a:solidFill>
                <a:effectLst/>
              </a:rPr>
              <a:t>Learning Abroad </a:t>
            </a:r>
            <a:r>
              <a:rPr lang="en-US" dirty="0">
                <a:solidFill>
                  <a:srgbClr val="0E101A"/>
                </a:solidFill>
                <a:effectLst/>
              </a:rPr>
              <a:t>PowerPoint #1 will Communicate a basic introduction to Ghana and its people. </a:t>
            </a:r>
          </a:p>
          <a:p>
            <a:pPr>
              <a:spcBef>
                <a:spcPts val="0"/>
              </a:spcBef>
              <a:spcAft>
                <a:spcPts val="0"/>
              </a:spcAft>
            </a:pPr>
            <a:r>
              <a:rPr lang="en-US" dirty="0">
                <a:solidFill>
                  <a:srgbClr val="0E101A"/>
                </a:solidFill>
                <a:effectLst/>
              </a:rPr>
              <a:t>Provide a context for understanding the position of Ghanaian communities. This information leads to video interviews on Pan-Africanism from a Pan-African Heritage Museum co-founder and a high school student. </a:t>
            </a:r>
          </a:p>
          <a:p>
            <a:pPr>
              <a:spcBef>
                <a:spcPts val="0"/>
              </a:spcBef>
              <a:spcAft>
                <a:spcPts val="0"/>
              </a:spcAft>
            </a:pPr>
            <a:r>
              <a:rPr lang="en-US" dirty="0">
                <a:solidFill>
                  <a:srgbClr val="0E101A"/>
                </a:solidFill>
                <a:effectLst/>
              </a:rPr>
              <a:t>Part 2 of this PowerPoint will include more videos on Pan-Africanism from a University of Cape Coast professor and a college student. Then, we will explore basic Ghanaian vocabulary related to African demographics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989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b3a0f23f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b3a0f23f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effectLst/>
                <a:latin typeface="-apple-system-font"/>
              </a:rPr>
              <a:t>Hello, Akwaaba, to lesson #1 of Street Team International, Ghana. I am Harriet </a:t>
            </a:r>
            <a:r>
              <a:rPr lang="en-US" b="0" i="0" u="none" strike="noStrike" dirty="0" err="1">
                <a:effectLst/>
                <a:latin typeface="-apple-system-font"/>
              </a:rPr>
              <a:t>Korkor</a:t>
            </a:r>
            <a:r>
              <a:rPr lang="en-US" b="0" i="0" u="none" strike="noStrike" dirty="0">
                <a:effectLst/>
                <a:latin typeface="-apple-system-font"/>
              </a:rPr>
              <a:t>-Acquah, a Ghanaian manager, and Law Student. Here I’m standing with Pan-African C.E.O. and Board Member </a:t>
            </a:r>
            <a:r>
              <a:rPr lang="en-US" b="0" i="0" u="none" strike="noStrike" dirty="0" err="1">
                <a:effectLst/>
                <a:latin typeface="-apple-system-font"/>
              </a:rPr>
              <a:t>Pashington</a:t>
            </a:r>
            <a:r>
              <a:rPr lang="en-US" b="0" i="0" u="none" strike="noStrike" dirty="0">
                <a:effectLst/>
                <a:latin typeface="-apple-system-font"/>
              </a:rPr>
              <a:t> Obeng (on my right) and Benjamin Mchie, Founder of African American Registry (on my left) in Accra, Ghana. I identify as she/her and identify as Ghanaian, our theme is Pan-Africanism in the 21</a:t>
            </a:r>
            <a:r>
              <a:rPr lang="en-US" b="0" i="0" u="none" strike="noStrike" baseline="30000" dirty="0">
                <a:effectLst/>
                <a:latin typeface="-apple-system-font"/>
              </a:rPr>
              <a:t>st</a:t>
            </a:r>
            <a:r>
              <a:rPr lang="en-US" b="0" i="0" u="none" strike="noStrike" dirty="0">
                <a:effectLst/>
                <a:latin typeface="-apple-system-font"/>
              </a:rPr>
              <a:t> century.</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d4db036927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d4db036927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4db03692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4db03692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US" dirty="0">
                <a:solidFill>
                  <a:srgbClr val="0E101A"/>
                </a:solidFill>
                <a:effectLst/>
              </a:rPr>
              <a:t>This </a:t>
            </a:r>
            <a:r>
              <a:rPr lang="en-US" i="1" dirty="0">
                <a:solidFill>
                  <a:srgbClr val="0E101A"/>
                </a:solidFill>
                <a:effectLst/>
              </a:rPr>
              <a:t>Learning Abroad </a:t>
            </a:r>
            <a:r>
              <a:rPr lang="en-US" dirty="0">
                <a:solidFill>
                  <a:srgbClr val="0E101A"/>
                </a:solidFill>
                <a:effectLst/>
              </a:rPr>
              <a:t>PowerPoint #1 will Communicate a basic introduction to Ghana and its people. </a:t>
            </a:r>
          </a:p>
          <a:p>
            <a:pPr>
              <a:spcBef>
                <a:spcPts val="0"/>
              </a:spcBef>
              <a:spcAft>
                <a:spcPts val="0"/>
              </a:spcAft>
            </a:pPr>
            <a:r>
              <a:rPr lang="en-US" dirty="0">
                <a:solidFill>
                  <a:srgbClr val="0E101A"/>
                </a:solidFill>
                <a:effectLst/>
              </a:rPr>
              <a:t>Provide a context for understanding the position of Ghanaian communities. This information leads to video interviews on Pan-Africanism from a Pan-African Heritage Museum co-founder and a high school student. </a:t>
            </a:r>
          </a:p>
          <a:p>
            <a:pPr>
              <a:spcBef>
                <a:spcPts val="0"/>
              </a:spcBef>
              <a:spcAft>
                <a:spcPts val="0"/>
              </a:spcAft>
            </a:pPr>
            <a:r>
              <a:rPr lang="en-US" dirty="0">
                <a:solidFill>
                  <a:srgbClr val="0E101A"/>
                </a:solidFill>
                <a:effectLst/>
              </a:rPr>
              <a:t>Part 2 of this PowerPoint will include more videos on Pan-Africanism from a University of Cape Coast professor and a college student. Then, we will explore basic Ghanaian vocabulary related to African demographics</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d4db036927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d4db036927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sz="1100" dirty="0"/>
              <a:t>Ghana is part of West Africa, along with Benin, Burkina Faso, Cape Verde, The Gambia, Guinea, Guinea-Bissau, Ivory Coast, Liberia, Mali, and Mauritania.</a:t>
            </a:r>
          </a:p>
          <a:p>
            <a:pPr marL="0" lvl="0" indent="0" algn="l" rtl="0">
              <a:spcBef>
                <a:spcPts val="1200"/>
              </a:spcBef>
              <a:spcAft>
                <a:spcPts val="0"/>
              </a:spcAft>
              <a:buNone/>
            </a:pPr>
            <a:r>
              <a:rPr lang="en-US" sz="1100" dirty="0"/>
              <a:t>Ghana is about the size America’s state of Oregon.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4db03692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4db03692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4db03692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4db03692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43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4db03692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d4db03692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4db03692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d4db03692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77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aaregistry.org/story/pan-africanism-a-story/" TargetMode="External"/><Relationship Id="rId3" Type="http://schemas.openxmlformats.org/officeDocument/2006/relationships/hyperlink" Target="https://aaregistry.org/story/thomas-sankara-soldier-and-pan-africanist-born/" TargetMode="External"/><Relationship Id="rId7" Type="http://schemas.openxmlformats.org/officeDocument/2006/relationships/hyperlink" Target="https://aaregistry.org/story/unia-acl-formed/" TargetMode="External"/><Relationship Id="rId2" Type="http://schemas.openxmlformats.org/officeDocument/2006/relationships/hyperlink" Target="https://aaregistry.org/story/kwame-nkrumah-fathered-pan-africanism/" TargetMode="External"/><Relationship Id="rId1" Type="http://schemas.openxmlformats.org/officeDocument/2006/relationships/slideLayout" Target="../slideLayouts/slideLayout4.xml"/><Relationship Id="rId6" Type="http://schemas.openxmlformats.org/officeDocument/2006/relationships/hyperlink" Target="https://aaregistry.org/story/the-pan-african-congresses-a-story/" TargetMode="External"/><Relationship Id="rId5" Type="http://schemas.openxmlformats.org/officeDocument/2006/relationships/hyperlink" Target="https://aaregistry.org/story/the-ghana-empire-a-brief-story/https:/aaregistry.org/story/the-ghana-empire-a-brief-story/" TargetMode="External"/><Relationship Id="rId10" Type="http://schemas.openxmlformats.org/officeDocument/2006/relationships/image" Target="../media/image1.png"/><Relationship Id="rId4" Type="http://schemas.openxmlformats.org/officeDocument/2006/relationships/hyperlink" Target="https://aaregistry.org/story/ghana-achieves-freedom/" TargetMode="Externa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aaregistry.org/story/george-grant-merchant-and-politician-born/" TargetMode="External"/><Relationship Id="rId3" Type="http://schemas.openxmlformats.org/officeDocument/2006/relationships/hyperlink" Target="http://nkwafoundation.org/" TargetMode="External"/><Relationship Id="rId7" Type="http://schemas.openxmlformats.org/officeDocument/2006/relationships/hyperlink" Target="https://aaregistry.org/story/joseph-danquah-politician-and-lawyer-born/" TargetMode="External"/><Relationship Id="rId2" Type="http://schemas.openxmlformats.org/officeDocument/2006/relationships/hyperlink" Target="https://www.afrosvenskarna.se/afrosvensk/" TargetMode="External"/><Relationship Id="rId1" Type="http://schemas.openxmlformats.org/officeDocument/2006/relationships/slideLayout" Target="../slideLayouts/slideLayout4.xml"/><Relationship Id="rId6" Type="http://schemas.openxmlformats.org/officeDocument/2006/relationships/hyperlink" Target="https://aaregistry.org/story/the-united-gold-coast-convention-is-formed/" TargetMode="External"/><Relationship Id="rId11" Type="http://schemas.openxmlformats.org/officeDocument/2006/relationships/image" Target="../media/image1.png"/><Relationship Id="rId5" Type="http://schemas.openxmlformats.org/officeDocument/2006/relationships/hyperlink" Target="https://aaregistry.org/story/the-convention-peoples-party-is-formed/" TargetMode="External"/><Relationship Id="rId10" Type="http://schemas.openxmlformats.org/officeDocument/2006/relationships/image" Target="../media/image2.png"/><Relationship Id="rId4" Type="http://schemas.openxmlformats.org/officeDocument/2006/relationships/hyperlink" Target="https://pahmuseum.org/" TargetMode="External"/><Relationship Id="rId9" Type="http://schemas.openxmlformats.org/officeDocument/2006/relationships/hyperlink" Target="https://aaregistry.org/story/the-west-african-students-union-is-formed/"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7.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gif"/><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1026" name="1D15A768-F44C-4D7F-96F1-AABB92DEDADD">
            <a:extLst>
              <a:ext uri="{FF2B5EF4-FFF2-40B4-BE49-F238E27FC236}">
                <a16:creationId xmlns:a16="http://schemas.microsoft.com/office/drawing/2014/main" id="{931E15E5-2130-4E02-8993-CA37C4B94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3072245"/>
            <a:ext cx="983799" cy="93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64;p13">
            <a:extLst>
              <a:ext uri="{FF2B5EF4-FFF2-40B4-BE49-F238E27FC236}">
                <a16:creationId xmlns:a16="http://schemas.microsoft.com/office/drawing/2014/main" id="{9E7A6626-533F-B049-D25C-F4FDBA58AE2C}"/>
              </a:ext>
            </a:extLst>
          </p:cNvPr>
          <p:cNvSpPr txBox="1">
            <a:spLocks noGrp="1"/>
          </p:cNvSpPr>
          <p:nvPr>
            <p:ph type="ctrTitle"/>
          </p:nvPr>
        </p:nvSpPr>
        <p:spPr>
          <a:xfrm>
            <a:off x="311700" y="210540"/>
            <a:ext cx="8612844" cy="167312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Ghana and Pan-Africanism: </a:t>
            </a:r>
            <a:br>
              <a:rPr lang="en" dirty="0">
                <a:latin typeface="Calibri" panose="020F0502020204030204" pitchFamily="34" charset="0"/>
                <a:cs typeface="Calibri" panose="020F0502020204030204" pitchFamily="34" charset="0"/>
              </a:rPr>
            </a:br>
            <a:r>
              <a:rPr lang="en" dirty="0">
                <a:latin typeface="Calibri" panose="020F0502020204030204" pitchFamily="34" charset="0"/>
                <a:cs typeface="Calibri" panose="020F0502020204030204" pitchFamily="34" charset="0"/>
              </a:rPr>
              <a:t> A contextual study of its history, geography, and community into the 21</a:t>
            </a:r>
            <a:r>
              <a:rPr lang="en" baseline="30000" dirty="0">
                <a:latin typeface="Calibri" panose="020F0502020204030204" pitchFamily="34" charset="0"/>
                <a:cs typeface="Calibri" panose="020F0502020204030204" pitchFamily="34" charset="0"/>
              </a:rPr>
              <a:t>st</a:t>
            </a:r>
            <a:r>
              <a:rPr lang="en" dirty="0">
                <a:latin typeface="Calibri" panose="020F0502020204030204" pitchFamily="34" charset="0"/>
                <a:cs typeface="Calibri" panose="020F0502020204030204" pitchFamily="34" charset="0"/>
              </a:rPr>
              <a:t>-century.  </a:t>
            </a:r>
            <a:endParaRPr dirty="0">
              <a:latin typeface="Calibri" panose="020F0502020204030204" pitchFamily="34" charset="0"/>
              <a:cs typeface="Calibri" panose="020F0502020204030204" pitchFamily="34" charset="0"/>
            </a:endParaRPr>
          </a:p>
        </p:txBody>
      </p:sp>
      <p:sp>
        <p:nvSpPr>
          <p:cNvPr id="11" name="Google Shape;65;p13">
            <a:extLst>
              <a:ext uri="{FF2B5EF4-FFF2-40B4-BE49-F238E27FC236}">
                <a16:creationId xmlns:a16="http://schemas.microsoft.com/office/drawing/2014/main" id="{8F9BD798-3153-A3EB-E6F9-F4A028721062}"/>
              </a:ext>
            </a:extLst>
          </p:cNvPr>
          <p:cNvSpPr txBox="1">
            <a:spLocks noGrp="1"/>
          </p:cNvSpPr>
          <p:nvPr>
            <p:ph type="subTitle" idx="1"/>
          </p:nvPr>
        </p:nvSpPr>
        <p:spPr>
          <a:xfrm>
            <a:off x="73152" y="1979144"/>
            <a:ext cx="5971032" cy="9337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latin typeface="Calibri" panose="020F0502020204030204" pitchFamily="34" charset="0"/>
                <a:cs typeface="Calibri" panose="020F0502020204030204" pitchFamily="34" charset="0"/>
              </a:rPr>
              <a:t>A collaboration between the African American Registry and the </a:t>
            </a:r>
            <a:r>
              <a:rPr lang="en" sz="1300" dirty="0" err="1">
                <a:latin typeface="Calibri" panose="020F0502020204030204" pitchFamily="34" charset="0"/>
                <a:cs typeface="Calibri" panose="020F0502020204030204" pitchFamily="34" charset="0"/>
              </a:rPr>
              <a:t>Nkawa</a:t>
            </a:r>
            <a:r>
              <a:rPr lang="en" sz="1300" dirty="0">
                <a:latin typeface="Calibri" panose="020F0502020204030204" pitchFamily="34" charset="0"/>
                <a:cs typeface="Calibri" panose="020F0502020204030204" pitchFamily="34" charset="0"/>
              </a:rPr>
              <a:t> Foundation</a:t>
            </a:r>
          </a:p>
          <a:p>
            <a:pPr marL="0" lvl="0" indent="0" algn="l" rtl="0">
              <a:spcBef>
                <a:spcPts val="0"/>
              </a:spcBef>
              <a:spcAft>
                <a:spcPts val="0"/>
              </a:spcAft>
              <a:buNone/>
            </a:pPr>
            <a:endParaRPr sz="13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 sz="1300" dirty="0">
                <a:latin typeface="Calibri" panose="020F0502020204030204" pitchFamily="34" charset="0"/>
                <a:cs typeface="Calibri" panose="020F0502020204030204" pitchFamily="34" charset="0"/>
              </a:rPr>
              <a:t>Presented by </a:t>
            </a:r>
            <a:r>
              <a:rPr lang="en-US" sz="1300" dirty="0">
                <a:latin typeface="Calibri" panose="020F0502020204030204" pitchFamily="34" charset="0"/>
                <a:cs typeface="Calibri" panose="020F0502020204030204" pitchFamily="34" charset="0"/>
              </a:rPr>
              <a:t>Harriet </a:t>
            </a:r>
            <a:r>
              <a:rPr lang="en-US" sz="1300" dirty="0" err="1">
                <a:latin typeface="Calibri" panose="020F0502020204030204" pitchFamily="34" charset="0"/>
                <a:cs typeface="Calibri" panose="020F0502020204030204" pitchFamily="34" charset="0"/>
              </a:rPr>
              <a:t>Kofor</a:t>
            </a:r>
            <a:r>
              <a:rPr lang="en-US" sz="1300" dirty="0">
                <a:latin typeface="Calibri" panose="020F0502020204030204" pitchFamily="34" charset="0"/>
                <a:cs typeface="Calibri" panose="020F0502020204030204" pitchFamily="34" charset="0"/>
              </a:rPr>
              <a:t>-Acquah, </a:t>
            </a:r>
            <a:r>
              <a:rPr lang="en" sz="1300" dirty="0">
                <a:latin typeface="Calibri" panose="020F0502020204030204" pitchFamily="34" charset="0"/>
                <a:cs typeface="Calibri" panose="020F0502020204030204" pitchFamily="34" charset="0"/>
              </a:rPr>
              <a:t>Ghanaian Manager, and Law Student</a:t>
            </a:r>
            <a:endParaRPr sz="1300" dirty="0">
              <a:latin typeface="Calibri" panose="020F0502020204030204" pitchFamily="34" charset="0"/>
              <a:cs typeface="Calibri" panose="020F0502020204030204" pitchFamily="34" charset="0"/>
            </a:endParaRPr>
          </a:p>
        </p:txBody>
      </p:sp>
      <p:pic>
        <p:nvPicPr>
          <p:cNvPr id="12" name="Picture 11" descr="A black and white logo&#10;&#10;Description automatically generated">
            <a:extLst>
              <a:ext uri="{FF2B5EF4-FFF2-40B4-BE49-F238E27FC236}">
                <a16:creationId xmlns:a16="http://schemas.microsoft.com/office/drawing/2014/main" id="{603268CA-BB87-76B6-82B5-BC7A5EAB9A9C}"/>
              </a:ext>
            </a:extLst>
          </p:cNvPr>
          <p:cNvPicPr>
            <a:picLocks noChangeAspect="1"/>
          </p:cNvPicPr>
          <p:nvPr/>
        </p:nvPicPr>
        <p:blipFill>
          <a:blip r:embed="rId4"/>
          <a:stretch>
            <a:fillRect/>
          </a:stretch>
        </p:blipFill>
        <p:spPr>
          <a:xfrm>
            <a:off x="152400" y="4225070"/>
            <a:ext cx="2099908" cy="575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94704" y="263181"/>
            <a:ext cx="2867952" cy="109927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200" dirty="0">
                <a:latin typeface="Calibri" panose="020F0502020204030204" pitchFamily="34" charset="0"/>
                <a:cs typeface="Calibri" panose="020F0502020204030204" pitchFamily="34" charset="0"/>
              </a:rPr>
              <a:t>Also in Today’s </a:t>
            </a:r>
            <a:br>
              <a:rPr lang="en" sz="3200" dirty="0">
                <a:latin typeface="Calibri" panose="020F0502020204030204" pitchFamily="34" charset="0"/>
                <a:cs typeface="Calibri" panose="020F0502020204030204" pitchFamily="34" charset="0"/>
              </a:rPr>
            </a:br>
            <a:r>
              <a:rPr lang="en" sz="3200" dirty="0">
                <a:latin typeface="Calibri" panose="020F0502020204030204" pitchFamily="34" charset="0"/>
                <a:cs typeface="Calibri" panose="020F0502020204030204" pitchFamily="34" charset="0"/>
              </a:rPr>
              <a:t>Lesson #1.</a:t>
            </a:r>
            <a:endParaRPr sz="3200" dirty="0">
              <a:latin typeface="Calibri" panose="020F0502020204030204" pitchFamily="34" charset="0"/>
              <a:cs typeface="Calibri" panose="020F0502020204030204" pitchFamily="34" charset="0"/>
            </a:endParaRPr>
          </a:p>
        </p:txBody>
      </p:sp>
      <p:sp>
        <p:nvSpPr>
          <p:cNvPr id="84" name="Google Shape;84;p16"/>
          <p:cNvSpPr txBox="1">
            <a:spLocks noGrp="1"/>
          </p:cNvSpPr>
          <p:nvPr>
            <p:ph type="body" idx="1"/>
          </p:nvPr>
        </p:nvSpPr>
        <p:spPr>
          <a:xfrm>
            <a:off x="4624528" y="996697"/>
            <a:ext cx="4166400" cy="2596896"/>
          </a:xfrm>
          <a:prstGeom prst="rect">
            <a:avLst/>
          </a:prstGeom>
        </p:spPr>
        <p:txBody>
          <a:bodyPr spcFirstLastPara="1" wrap="square" lIns="91425" tIns="91425" rIns="91425" bIns="91425" anchor="t" anchorCtr="0">
            <a:noAutofit/>
          </a:bodyPr>
          <a:lstStyle/>
          <a:p>
            <a:pPr marL="22860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For further study, the following two slides contain online references and additional sources.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For further perspective, at the bottom of this page we have two video interviews on Pan-Africanism.  We have a University of Cape Coast professor and a college sophomore.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tabLst>
                <a:tab pos="457200" algn="l"/>
              </a:tabLst>
            </a:pPr>
            <a:r>
              <a:rPr lang="en-US" sz="1200" dirty="0">
                <a:effectLst/>
                <a:latin typeface="Calibri" panose="020F0502020204030204" pitchFamily="34" charset="0"/>
                <a:ea typeface="Times New Roman" panose="02020603050405020304" pitchFamily="18" charset="0"/>
                <a:cs typeface="Calibri" panose="020F0502020204030204" pitchFamily="34" charset="0"/>
              </a:rPr>
              <a:t>Part 2 of this PowerPoint on this page will explore basic Ghanaian vocabulary related to African demographics with further interview commentary on Pan-Africanism.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46050" indent="0">
              <a:buNone/>
            </a:pPr>
            <a:endParaRPr lang="en-US" sz="1400" b="0" i="0" u="none" strike="noStrike" dirty="0">
              <a:effectLst/>
              <a:latin typeface="Calibri" panose="020F0502020204030204" pitchFamily="34" charset="0"/>
              <a:cs typeface="Calibri" panose="020F0502020204030204" pitchFamily="34" charset="0"/>
            </a:endParaRPr>
          </a:p>
        </p:txBody>
      </p:sp>
      <p:pic>
        <p:nvPicPr>
          <p:cNvPr id="3" name="Picture 2" descr="A black and white logo&#10;&#10;Description automatically generated">
            <a:extLst>
              <a:ext uri="{FF2B5EF4-FFF2-40B4-BE49-F238E27FC236}">
                <a16:creationId xmlns:a16="http://schemas.microsoft.com/office/drawing/2014/main" id="{ADF6E338-1488-5937-E677-137712D353E7}"/>
              </a:ext>
            </a:extLst>
          </p:cNvPr>
          <p:cNvPicPr>
            <a:picLocks noChangeAspect="1"/>
          </p:cNvPicPr>
          <p:nvPr/>
        </p:nvPicPr>
        <p:blipFill>
          <a:blip r:embed="rId5"/>
          <a:stretch>
            <a:fillRect/>
          </a:stretch>
        </p:blipFill>
        <p:spPr>
          <a:xfrm>
            <a:off x="971899" y="4399141"/>
            <a:ext cx="2099908" cy="575530"/>
          </a:xfrm>
          <a:prstGeom prst="rect">
            <a:avLst/>
          </a:prstGeom>
        </p:spPr>
      </p:pic>
      <p:pic>
        <p:nvPicPr>
          <p:cNvPr id="5" name="1D15A768-F44C-4D7F-96F1-AABB92DEDADD">
            <a:extLst>
              <a:ext uri="{FF2B5EF4-FFF2-40B4-BE49-F238E27FC236}">
                <a16:creationId xmlns:a16="http://schemas.microsoft.com/office/drawing/2014/main" id="{334C9D44-E752-6626-08AD-7E094AB9E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L#1, slide #10 empty">
            <a:hlinkClick r:id="" action="ppaction://media"/>
            <a:extLst>
              <a:ext uri="{FF2B5EF4-FFF2-40B4-BE49-F238E27FC236}">
                <a16:creationId xmlns:a16="http://schemas.microsoft.com/office/drawing/2014/main" id="{DC6762CE-4286-D12C-AA6A-C41B900761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650" y="2067998"/>
            <a:ext cx="812800" cy="812800"/>
          </a:xfrm>
          <a:prstGeom prst="rect">
            <a:avLst/>
          </a:prstGeom>
        </p:spPr>
      </p:pic>
    </p:spTree>
    <p:extLst>
      <p:ext uri="{BB962C8B-B14F-4D97-AF65-F5344CB8AC3E}">
        <p14:creationId xmlns:p14="http://schemas.microsoft.com/office/powerpoint/2010/main" val="253265313"/>
      </p:ext>
    </p:extLst>
  </p:cSld>
  <p:clrMapOvr>
    <a:masterClrMapping/>
  </p:clrMapOvr>
  <mc:AlternateContent xmlns:mc="http://schemas.openxmlformats.org/markup-compatibility/2006">
    <mc:Choice xmlns:p14="http://schemas.microsoft.com/office/powerpoint/2010/main" Requires="p14">
      <p:transition spd="slow" p14:dur="2000" advClick="0" advTm="330"/>
    </mc:Choice>
    <mc:Fallback>
      <p:transition spd="slow" advClick="0" advTm="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DE2121-8C76-4D62-95D9-9E54611E9E56}"/>
              </a:ext>
            </a:extLst>
          </p:cNvPr>
          <p:cNvSpPr>
            <a:spLocks noGrp="1"/>
          </p:cNvSpPr>
          <p:nvPr>
            <p:ph type="body" idx="1"/>
          </p:nvPr>
        </p:nvSpPr>
        <p:spPr>
          <a:xfrm>
            <a:off x="311699" y="1496556"/>
            <a:ext cx="5622757" cy="3076200"/>
          </a:xfrm>
        </p:spPr>
        <p:txBody>
          <a:bodyPr>
            <a:normAutofit fontScale="92500" lnSpcReduction="10000"/>
          </a:bodyPr>
          <a:lstStyle/>
          <a:p>
            <a:r>
              <a:rPr lang="en-US" sz="1400" u="sng" dirty="0">
                <a:latin typeface="Calibri" panose="020F0502020204030204" pitchFamily="34" charset="0"/>
                <a:cs typeface="Calibri" panose="020F0502020204030204" pitchFamily="34" charset="0"/>
                <a:hlinkClick r:id="rId2"/>
              </a:rPr>
              <a:t>Kwame </a:t>
            </a:r>
            <a:r>
              <a:rPr lang="en-US" sz="1400" u="sng" dirty="0" err="1">
                <a:latin typeface="Calibri" panose="020F0502020204030204" pitchFamily="34" charset="0"/>
                <a:cs typeface="Calibri" panose="020F0502020204030204" pitchFamily="34" charset="0"/>
                <a:hlinkClick r:id="rId2"/>
              </a:rPr>
              <a:t>Nkumah</a:t>
            </a:r>
            <a:endParaRPr lang="en-US" sz="1400" u="sng" dirty="0">
              <a:latin typeface="Calibri" panose="020F0502020204030204" pitchFamily="34" charset="0"/>
              <a:cs typeface="Calibri" panose="020F0502020204030204" pitchFamily="34" charset="0"/>
            </a:endParaRPr>
          </a:p>
          <a:p>
            <a:endParaRPr lang="en-US" sz="1400" u="sng" dirty="0">
              <a:latin typeface="Calibri" panose="020F0502020204030204" pitchFamily="34" charset="0"/>
              <a:cs typeface="Calibri" panose="020F0502020204030204" pitchFamily="34" charset="0"/>
            </a:endParaRPr>
          </a:p>
          <a:p>
            <a:r>
              <a:rPr lang="en-US" sz="1400" u="sng" dirty="0">
                <a:latin typeface="Calibri" panose="020F0502020204030204" pitchFamily="34" charset="0"/>
                <a:cs typeface="Calibri" panose="020F0502020204030204" pitchFamily="34" charset="0"/>
                <a:hlinkClick r:id="rId3"/>
              </a:rPr>
              <a:t>Thomas Sankara</a:t>
            </a:r>
            <a:r>
              <a:rPr lang="en-US" sz="1400" u="sng" dirty="0">
                <a:latin typeface="Calibri" panose="020F0502020204030204" pitchFamily="34" charset="0"/>
                <a:cs typeface="Calibri" panose="020F0502020204030204" pitchFamily="34" charset="0"/>
              </a:rPr>
              <a:t> </a:t>
            </a:r>
          </a:p>
          <a:p>
            <a:endParaRPr lang="en-US" sz="1400" u="sng" dirty="0">
              <a:latin typeface="Calibri" panose="020F0502020204030204" pitchFamily="34" charset="0"/>
              <a:cs typeface="Calibri" panose="020F0502020204030204" pitchFamily="34" charset="0"/>
            </a:endParaRPr>
          </a:p>
          <a:p>
            <a:r>
              <a:rPr lang="en-US" sz="1400" u="sng" dirty="0">
                <a:latin typeface="Calibri" panose="020F0502020204030204" pitchFamily="34" charset="0"/>
                <a:cs typeface="Calibri" panose="020F0502020204030204" pitchFamily="34" charset="0"/>
                <a:hlinkClick r:id="rId4"/>
              </a:rPr>
              <a:t>Ghana Independence </a:t>
            </a:r>
            <a:endParaRPr lang="en-US" sz="1400" u="sng" dirty="0">
              <a:latin typeface="Calibri" panose="020F0502020204030204" pitchFamily="34" charset="0"/>
              <a:cs typeface="Calibri" panose="020F0502020204030204" pitchFamily="34" charset="0"/>
            </a:endParaRPr>
          </a:p>
          <a:p>
            <a:pPr marL="146050" indent="0">
              <a:buNone/>
            </a:pPr>
            <a:r>
              <a:rPr lang="en-US" sz="1400" dirty="0">
                <a:latin typeface="Calibri" panose="020F0502020204030204" pitchFamily="34" charset="0"/>
                <a:cs typeface="Calibri" panose="020F0502020204030204" pitchFamily="34" charset="0"/>
              </a:rPr>
              <a:t> </a:t>
            </a:r>
          </a:p>
          <a:p>
            <a:r>
              <a:rPr lang="en-US" sz="1400" u="sng" dirty="0">
                <a:latin typeface="Calibri" panose="020F0502020204030204" pitchFamily="34" charset="0"/>
                <a:cs typeface="Calibri" panose="020F0502020204030204" pitchFamily="34" charset="0"/>
                <a:hlinkClick r:id="rId5"/>
              </a:rPr>
              <a:t>The Ghana Empire</a:t>
            </a:r>
            <a:endParaRPr lang="en-US" sz="1400" dirty="0">
              <a:latin typeface="Calibri" panose="020F0502020204030204" pitchFamily="34" charset="0"/>
              <a:cs typeface="Calibri" panose="020F0502020204030204" pitchFamily="34" charset="0"/>
            </a:endParaRPr>
          </a:p>
          <a:p>
            <a:pPr marL="146050" indent="0">
              <a:buNone/>
            </a:pPr>
            <a:endParaRPr lang="en-US" sz="1400" dirty="0">
              <a:latin typeface="Calibri" panose="020F0502020204030204" pitchFamily="34" charset="0"/>
              <a:cs typeface="Calibri" panose="020F0502020204030204" pitchFamily="34" charset="0"/>
            </a:endParaRPr>
          </a:p>
          <a:p>
            <a:r>
              <a:rPr lang="en-US" sz="1400" u="sng" dirty="0">
                <a:latin typeface="Calibri" panose="020F0502020204030204" pitchFamily="34" charset="0"/>
                <a:cs typeface="Calibri" panose="020F0502020204030204" pitchFamily="34" charset="0"/>
                <a:hlinkClick r:id="rId6"/>
              </a:rPr>
              <a:t>The Pan-African Congresses</a:t>
            </a:r>
            <a:endParaRPr lang="en-US" sz="1400" dirty="0">
              <a:latin typeface="Calibri" panose="020F0502020204030204" pitchFamily="34" charset="0"/>
              <a:cs typeface="Calibri" panose="020F0502020204030204" pitchFamily="34" charset="0"/>
            </a:endParaRPr>
          </a:p>
          <a:p>
            <a:pPr marL="146050" indent="0">
              <a:buNone/>
            </a:pPr>
            <a:endParaRPr lang="en-US" sz="1400" dirty="0">
              <a:latin typeface="Calibri" panose="020F0502020204030204" pitchFamily="34" charset="0"/>
              <a:cs typeface="Calibri" panose="020F0502020204030204" pitchFamily="34" charset="0"/>
            </a:endParaRPr>
          </a:p>
          <a:p>
            <a:r>
              <a:rPr lang="en-US" sz="1400" u="sng" dirty="0">
                <a:latin typeface="Calibri" panose="020F0502020204030204" pitchFamily="34" charset="0"/>
                <a:cs typeface="Calibri" panose="020F0502020204030204" pitchFamily="34" charset="0"/>
                <a:hlinkClick r:id="rId7"/>
              </a:rPr>
              <a:t>The United Negro Improvement Association, UNIA</a:t>
            </a:r>
            <a:endParaRPr lang="en-US" sz="1400" u="sng"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8"/>
              </a:rPr>
              <a:t>Pan-Africanism</a:t>
            </a:r>
            <a:r>
              <a:rPr lang="en-US" sz="1400" dirty="0">
                <a:latin typeface="Calibri" panose="020F0502020204030204" pitchFamily="34" charset="0"/>
                <a:cs typeface="Calibri" panose="020F0502020204030204" pitchFamily="34" charset="0"/>
              </a:rPr>
              <a:t> </a:t>
            </a:r>
          </a:p>
          <a:p>
            <a:endParaRPr lang="en-US" dirty="0"/>
          </a:p>
        </p:txBody>
      </p:sp>
      <p:pic>
        <p:nvPicPr>
          <p:cNvPr id="4" name="Picture 3" descr="A black and white logo&#10;&#10;Description automatically generated">
            <a:extLst>
              <a:ext uri="{FF2B5EF4-FFF2-40B4-BE49-F238E27FC236}">
                <a16:creationId xmlns:a16="http://schemas.microsoft.com/office/drawing/2014/main" id="{1C2FF09C-3E38-22AB-C745-214C2B41DFA3}"/>
              </a:ext>
            </a:extLst>
          </p:cNvPr>
          <p:cNvPicPr>
            <a:picLocks noChangeAspect="1"/>
          </p:cNvPicPr>
          <p:nvPr/>
        </p:nvPicPr>
        <p:blipFill>
          <a:blip r:embed="rId9"/>
          <a:stretch>
            <a:fillRect/>
          </a:stretch>
        </p:blipFill>
        <p:spPr>
          <a:xfrm>
            <a:off x="7217181" y="0"/>
            <a:ext cx="1868343" cy="512064"/>
          </a:xfrm>
          <a:prstGeom prst="rect">
            <a:avLst/>
          </a:prstGeom>
        </p:spPr>
      </p:pic>
      <p:sp>
        <p:nvSpPr>
          <p:cNvPr id="9" name="Google Shape;187;p30">
            <a:extLst>
              <a:ext uri="{FF2B5EF4-FFF2-40B4-BE49-F238E27FC236}">
                <a16:creationId xmlns:a16="http://schemas.microsoft.com/office/drawing/2014/main" id="{048B976D-83C9-DE49-75F1-C1E23CEB254A}"/>
              </a:ext>
            </a:extLst>
          </p:cNvPr>
          <p:cNvSpPr txBox="1">
            <a:spLocks noGrp="1"/>
          </p:cNvSpPr>
          <p:nvPr>
            <p:ph type="title"/>
          </p:nvPr>
        </p:nvSpPr>
        <p:spPr>
          <a:xfrm>
            <a:off x="311725" y="308901"/>
            <a:ext cx="5019227"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Online References on Ghana</a:t>
            </a:r>
            <a:endParaRPr sz="3200" dirty="0">
              <a:latin typeface="Calibri" panose="020F0502020204030204" pitchFamily="34" charset="0"/>
              <a:cs typeface="Calibri" panose="020F0502020204030204" pitchFamily="34" charset="0"/>
            </a:endParaRPr>
          </a:p>
        </p:txBody>
      </p:sp>
      <p:pic>
        <p:nvPicPr>
          <p:cNvPr id="2" name="1D15A768-F44C-4D7F-96F1-AABB92DEDADD">
            <a:extLst>
              <a:ext uri="{FF2B5EF4-FFF2-40B4-BE49-F238E27FC236}">
                <a16:creationId xmlns:a16="http://schemas.microsoft.com/office/drawing/2014/main" id="{0C91BA1E-9817-FECB-79DA-3757EC3931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95872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46F8E2-56DF-B97C-3723-03F29155D479}"/>
              </a:ext>
            </a:extLst>
          </p:cNvPr>
          <p:cNvSpPr>
            <a:spLocks noGrp="1"/>
          </p:cNvSpPr>
          <p:nvPr>
            <p:ph type="body" idx="1"/>
          </p:nvPr>
        </p:nvSpPr>
        <p:spPr>
          <a:xfrm>
            <a:off x="311700" y="1335819"/>
            <a:ext cx="4113996" cy="3807681"/>
          </a:xfrm>
        </p:spPr>
        <p:txBody>
          <a:bodyPr>
            <a:normAutofit/>
          </a:bodyPr>
          <a:lstStyle/>
          <a:p>
            <a:pPr marL="146050" indent="0">
              <a:buNone/>
            </a:pPr>
            <a:endParaRPr lang="sv-SE" dirty="0">
              <a:hlinkClick r:id="rId2"/>
            </a:endParaRPr>
          </a:p>
          <a:p>
            <a:pPr marL="146050" indent="0">
              <a:buNone/>
            </a:pPr>
            <a:r>
              <a:rPr lang="sv-SE" dirty="0">
                <a:latin typeface="Calibri" panose="020F0502020204030204" pitchFamily="34" charset="0"/>
                <a:cs typeface="Calibri" panose="020F0502020204030204" pitchFamily="34" charset="0"/>
                <a:hlinkClick r:id="rId3"/>
              </a:rPr>
              <a:t>NKWA Foundation</a:t>
            </a:r>
            <a:endParaRPr lang="sv-SE" dirty="0">
              <a:latin typeface="Calibri" panose="020F0502020204030204" pitchFamily="34" charset="0"/>
              <a:cs typeface="Calibri" panose="020F0502020204030204" pitchFamily="34" charset="0"/>
            </a:endParaRPr>
          </a:p>
          <a:p>
            <a:pPr marL="146050" indent="0">
              <a:buNone/>
            </a:pPr>
            <a:endParaRPr lang="sv-SE" dirty="0">
              <a:latin typeface="Calibri" panose="020F0502020204030204" pitchFamily="34" charset="0"/>
              <a:cs typeface="Calibri" panose="020F0502020204030204" pitchFamily="34" charset="0"/>
            </a:endParaRPr>
          </a:p>
          <a:p>
            <a:pPr marL="146050" indent="0">
              <a:buNone/>
            </a:pPr>
            <a:r>
              <a:rPr lang="sv-SE" dirty="0">
                <a:latin typeface="Calibri" panose="020F0502020204030204" pitchFamily="34" charset="0"/>
                <a:cs typeface="Calibri" panose="020F0502020204030204" pitchFamily="34" charset="0"/>
                <a:hlinkClick r:id="rId4"/>
              </a:rPr>
              <a:t>Pan African Heritage Museum</a:t>
            </a:r>
            <a:endParaRPr lang="sv-SE" dirty="0">
              <a:latin typeface="Calibri" panose="020F0502020204030204" pitchFamily="34" charset="0"/>
              <a:cs typeface="Calibri" panose="020F0502020204030204" pitchFamily="34" charset="0"/>
            </a:endParaRPr>
          </a:p>
          <a:p>
            <a:pPr marL="146050" indent="0">
              <a:buNone/>
            </a:pPr>
            <a:endParaRPr lang="sv-SE" dirty="0">
              <a:latin typeface="Calibri" panose="020F0502020204030204" pitchFamily="34" charset="0"/>
              <a:cs typeface="Calibri" panose="020F0502020204030204" pitchFamily="34" charset="0"/>
            </a:endParaRPr>
          </a:p>
          <a:p>
            <a:pPr marL="146050" indent="0">
              <a:buNone/>
            </a:pPr>
            <a:r>
              <a:rPr lang="sv-SE" dirty="0">
                <a:latin typeface="Calibri" panose="020F0502020204030204" pitchFamily="34" charset="0"/>
                <a:cs typeface="Calibri" panose="020F0502020204030204" pitchFamily="34" charset="0"/>
                <a:hlinkClick r:id="rId5"/>
              </a:rPr>
              <a:t>The Convention Peoples Party</a:t>
            </a:r>
            <a:endParaRPr lang="sv-SE" dirty="0">
              <a:latin typeface="Calibri" panose="020F0502020204030204" pitchFamily="34" charset="0"/>
              <a:cs typeface="Calibri" panose="020F0502020204030204" pitchFamily="34" charset="0"/>
            </a:endParaRPr>
          </a:p>
          <a:p>
            <a:pPr marL="146050" indent="0">
              <a:buNone/>
            </a:pPr>
            <a:endParaRPr lang="sv-SE" dirty="0">
              <a:latin typeface="Calibri" panose="020F0502020204030204" pitchFamily="34" charset="0"/>
              <a:cs typeface="Calibri" panose="020F0502020204030204" pitchFamily="34" charset="0"/>
            </a:endParaRPr>
          </a:p>
          <a:p>
            <a:pPr marL="146050" indent="0">
              <a:buNone/>
            </a:pPr>
            <a:r>
              <a:rPr lang="sv-SE" dirty="0">
                <a:latin typeface="Calibri" panose="020F0502020204030204" pitchFamily="34" charset="0"/>
                <a:cs typeface="Calibri" panose="020F0502020204030204" pitchFamily="34" charset="0"/>
                <a:hlinkClick r:id="rId6"/>
              </a:rPr>
              <a:t>The United Gold Coast Convention</a:t>
            </a:r>
            <a:endParaRPr lang="sv-SE" dirty="0">
              <a:latin typeface="Calibri" panose="020F0502020204030204" pitchFamily="34" charset="0"/>
              <a:cs typeface="Calibri" panose="020F0502020204030204" pitchFamily="34" charset="0"/>
            </a:endParaRPr>
          </a:p>
          <a:p>
            <a:pPr marL="146050" indent="0">
              <a:buNone/>
            </a:pPr>
            <a:endParaRPr lang="sv-SE" dirty="0">
              <a:latin typeface="Calibri" panose="020F0502020204030204" pitchFamily="34" charset="0"/>
              <a:cs typeface="Calibri" panose="020F0502020204030204" pitchFamily="34" charset="0"/>
            </a:endParaRPr>
          </a:p>
          <a:p>
            <a:pPr marL="146050" indent="0">
              <a:buNone/>
            </a:pPr>
            <a:r>
              <a:rPr lang="sv-SE" dirty="0">
                <a:latin typeface="Calibri" panose="020F0502020204030204" pitchFamily="34" charset="0"/>
                <a:cs typeface="Calibri" panose="020F0502020204030204" pitchFamily="34" charset="0"/>
                <a:hlinkClick r:id="rId7"/>
              </a:rPr>
              <a:t>Joseph Danquah</a:t>
            </a:r>
            <a:endParaRPr lang="sv-SE" dirty="0">
              <a:latin typeface="Calibri" panose="020F0502020204030204" pitchFamily="34" charset="0"/>
              <a:cs typeface="Calibri" panose="020F0502020204030204" pitchFamily="34" charset="0"/>
            </a:endParaRPr>
          </a:p>
          <a:p>
            <a:pPr marL="146050" indent="0">
              <a:buNone/>
            </a:pPr>
            <a:endParaRPr lang="sv-SE" dirty="0">
              <a:latin typeface="Calibri" panose="020F0502020204030204" pitchFamily="34" charset="0"/>
              <a:cs typeface="Calibri" panose="020F0502020204030204" pitchFamily="34" charset="0"/>
            </a:endParaRPr>
          </a:p>
          <a:p>
            <a:pPr marL="146050" indent="0">
              <a:buNone/>
            </a:pPr>
            <a:r>
              <a:rPr lang="sv-SE" dirty="0">
                <a:latin typeface="Calibri" panose="020F0502020204030204" pitchFamily="34" charset="0"/>
                <a:cs typeface="Calibri" panose="020F0502020204030204" pitchFamily="34" charset="0"/>
                <a:hlinkClick r:id="rId8"/>
              </a:rPr>
              <a:t>George Paa Grant</a:t>
            </a:r>
            <a:endParaRPr lang="sv-SE" dirty="0">
              <a:latin typeface="Calibri" panose="020F0502020204030204" pitchFamily="34" charset="0"/>
              <a:cs typeface="Calibri" panose="020F0502020204030204" pitchFamily="34" charset="0"/>
            </a:endParaRPr>
          </a:p>
          <a:p>
            <a:pPr marL="146050" indent="0">
              <a:buNone/>
            </a:pPr>
            <a:endParaRPr lang="sv-SE" dirty="0">
              <a:latin typeface="Calibri" panose="020F0502020204030204" pitchFamily="34" charset="0"/>
              <a:cs typeface="Calibri" panose="020F0502020204030204" pitchFamily="34" charset="0"/>
            </a:endParaRPr>
          </a:p>
          <a:p>
            <a:pPr marL="146050" indent="0">
              <a:buNone/>
            </a:pPr>
            <a:r>
              <a:rPr lang="sv-SE" dirty="0">
                <a:latin typeface="Calibri" panose="020F0502020204030204" pitchFamily="34" charset="0"/>
                <a:cs typeface="Calibri" panose="020F0502020204030204" pitchFamily="34" charset="0"/>
                <a:hlinkClick r:id="rId9"/>
              </a:rPr>
              <a:t>The West African Students Union</a:t>
            </a:r>
            <a:endParaRPr lang="sv-SE" dirty="0">
              <a:latin typeface="Calibri" panose="020F0502020204030204" pitchFamily="34" charset="0"/>
              <a:cs typeface="Calibri" panose="020F0502020204030204" pitchFamily="34" charset="0"/>
            </a:endParaRPr>
          </a:p>
        </p:txBody>
      </p:sp>
      <p:pic>
        <p:nvPicPr>
          <p:cNvPr id="4" name="Picture 3" descr="A black and white logo&#10;&#10;Description automatically generated">
            <a:extLst>
              <a:ext uri="{FF2B5EF4-FFF2-40B4-BE49-F238E27FC236}">
                <a16:creationId xmlns:a16="http://schemas.microsoft.com/office/drawing/2014/main" id="{624764D1-655C-EC3F-6CB7-10EF8903AC0D}"/>
              </a:ext>
            </a:extLst>
          </p:cNvPr>
          <p:cNvPicPr>
            <a:picLocks noChangeAspect="1"/>
          </p:cNvPicPr>
          <p:nvPr/>
        </p:nvPicPr>
        <p:blipFill>
          <a:blip r:embed="rId10"/>
          <a:stretch>
            <a:fillRect/>
          </a:stretch>
        </p:blipFill>
        <p:spPr>
          <a:xfrm>
            <a:off x="7217181" y="9144"/>
            <a:ext cx="1868343" cy="512064"/>
          </a:xfrm>
          <a:prstGeom prst="rect">
            <a:avLst/>
          </a:prstGeom>
        </p:spPr>
      </p:pic>
      <p:pic>
        <p:nvPicPr>
          <p:cNvPr id="5" name="1D15A768-F44C-4D7F-96F1-AABB92DEDADD">
            <a:extLst>
              <a:ext uri="{FF2B5EF4-FFF2-40B4-BE49-F238E27FC236}">
                <a16:creationId xmlns:a16="http://schemas.microsoft.com/office/drawing/2014/main" id="{59243B0B-3DF1-4FFA-A3F5-3C17D6D2FC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6220" y="4434153"/>
            <a:ext cx="732915" cy="69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7;p30">
            <a:extLst>
              <a:ext uri="{FF2B5EF4-FFF2-40B4-BE49-F238E27FC236}">
                <a16:creationId xmlns:a16="http://schemas.microsoft.com/office/drawing/2014/main" id="{F5F7440D-75B3-7FDA-35BC-B7083F4E6C07}"/>
              </a:ext>
            </a:extLst>
          </p:cNvPr>
          <p:cNvSpPr txBox="1">
            <a:spLocks noGrp="1"/>
          </p:cNvSpPr>
          <p:nvPr>
            <p:ph type="title"/>
          </p:nvPr>
        </p:nvSpPr>
        <p:spPr>
          <a:xfrm>
            <a:off x="311725" y="308901"/>
            <a:ext cx="3327587"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Additional Sources</a:t>
            </a:r>
            <a:endParaRP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10820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2093147" cy="1273011"/>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3200" dirty="0">
                <a:latin typeface="Calibri" panose="020F0502020204030204" pitchFamily="34" charset="0"/>
                <a:cs typeface="Calibri" panose="020F0502020204030204" pitchFamily="34" charset="0"/>
              </a:rPr>
              <a:t>Hello,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Akwaaba</a:t>
            </a:r>
            <a:r>
              <a:rPr lang="en" sz="3200" dirty="0">
                <a:latin typeface="Calibri" panose="020F0502020204030204" pitchFamily="34" charset="0"/>
                <a:cs typeface="Calibri" panose="020F0502020204030204" pitchFamily="34" charset="0"/>
              </a:rPr>
              <a:t>! </a:t>
            </a:r>
            <a:endParaRPr sz="3200" dirty="0">
              <a:latin typeface="Calibri" panose="020F0502020204030204" pitchFamily="34" charset="0"/>
              <a:cs typeface="Calibri" panose="020F0502020204030204" pitchFamily="34" charset="0"/>
            </a:endParaRPr>
          </a:p>
        </p:txBody>
      </p:sp>
      <p:pic>
        <p:nvPicPr>
          <p:cNvPr id="72" name="Google Shape;72;p14"/>
          <p:cNvPicPr preferRelativeResize="0"/>
          <p:nvPr/>
        </p:nvPicPr>
        <p:blipFill>
          <a:blip r:embed="rId5"/>
          <a:srcRect/>
          <a:stretch/>
        </p:blipFill>
        <p:spPr>
          <a:xfrm>
            <a:off x="2779776" y="0"/>
            <a:ext cx="6355080" cy="5143500"/>
          </a:xfrm>
          <a:prstGeom prst="rect">
            <a:avLst/>
          </a:prstGeom>
          <a:noFill/>
          <a:ln>
            <a:noFill/>
          </a:ln>
        </p:spPr>
      </p:pic>
      <p:pic>
        <p:nvPicPr>
          <p:cNvPr id="2" name="Picture 1" descr="A black and white logo&#10;&#10;Description automatically generated">
            <a:extLst>
              <a:ext uri="{FF2B5EF4-FFF2-40B4-BE49-F238E27FC236}">
                <a16:creationId xmlns:a16="http://schemas.microsoft.com/office/drawing/2014/main" id="{1CF250E6-8147-F078-F632-120A222E68AE}"/>
              </a:ext>
            </a:extLst>
          </p:cNvPr>
          <p:cNvPicPr>
            <a:picLocks noChangeAspect="1"/>
          </p:cNvPicPr>
          <p:nvPr/>
        </p:nvPicPr>
        <p:blipFill>
          <a:blip r:embed="rId6"/>
          <a:stretch>
            <a:fillRect/>
          </a:stretch>
        </p:blipFill>
        <p:spPr>
          <a:xfrm>
            <a:off x="14112" y="4547338"/>
            <a:ext cx="1709820" cy="468617"/>
          </a:xfrm>
          <a:prstGeom prst="rect">
            <a:avLst/>
          </a:prstGeom>
        </p:spPr>
      </p:pic>
      <p:pic>
        <p:nvPicPr>
          <p:cNvPr id="3" name="STI, 1, open">
            <a:hlinkClick r:id="" action="ppaction://media"/>
            <a:extLst>
              <a:ext uri="{FF2B5EF4-FFF2-40B4-BE49-F238E27FC236}">
                <a16:creationId xmlns:a16="http://schemas.microsoft.com/office/drawing/2014/main" id="{67BDD126-0989-0C57-F03B-954F978799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31981" y="385876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20"/>
    </mc:Choice>
    <mc:Fallback xmlns="">
      <p:transition spd="slow" advClick="0" advTm="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25" y="500925"/>
            <a:ext cx="3345875"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Before We Start...</a:t>
            </a:r>
            <a:endParaRPr sz="3200" dirty="0">
              <a:latin typeface="Calibri" panose="020F0502020204030204" pitchFamily="34" charset="0"/>
              <a:cs typeface="Calibri" panose="020F0502020204030204" pitchFamily="34" charset="0"/>
            </a:endParaRPr>
          </a:p>
        </p:txBody>
      </p:sp>
      <p:sp>
        <p:nvSpPr>
          <p:cNvPr id="78" name="Google Shape;78;p15"/>
          <p:cNvSpPr txBox="1">
            <a:spLocks noGrp="1"/>
          </p:cNvSpPr>
          <p:nvPr>
            <p:ph type="body" idx="1"/>
          </p:nvPr>
        </p:nvSpPr>
        <p:spPr>
          <a:xfrm>
            <a:off x="311700" y="1505700"/>
            <a:ext cx="8245500" cy="175870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dirty="0">
                <a:latin typeface="Calibri" panose="020F0502020204030204" pitchFamily="34" charset="0"/>
                <a:cs typeface="Calibri" panose="020F0502020204030204" pitchFamily="34" charset="0"/>
              </a:rPr>
              <a:t>What images come to mind when you think of Ghana or Ghanian people? </a:t>
            </a:r>
            <a:endParaRPr sz="2300" dirty="0">
              <a:latin typeface="Calibri" panose="020F0502020204030204" pitchFamily="34" charset="0"/>
              <a:cs typeface="Calibri" panose="020F0502020204030204" pitchFamily="34" charset="0"/>
            </a:endParaRPr>
          </a:p>
          <a:p>
            <a:pPr marL="0" lvl="0" indent="0" algn="l" rtl="0">
              <a:spcBef>
                <a:spcPts val="1200"/>
              </a:spcBef>
              <a:spcAft>
                <a:spcPts val="1200"/>
              </a:spcAft>
              <a:buNone/>
            </a:pPr>
            <a:r>
              <a:rPr lang="en" sz="2300" dirty="0">
                <a:latin typeface="Calibri" panose="020F0502020204030204" pitchFamily="34" charset="0"/>
                <a:cs typeface="Calibri" panose="020F0502020204030204" pitchFamily="34" charset="0"/>
              </a:rPr>
              <a:t>Take a moment to think and jot down some notes. </a:t>
            </a:r>
            <a:endParaRPr sz="2300" dirty="0">
              <a:latin typeface="Calibri" panose="020F0502020204030204" pitchFamily="34" charset="0"/>
              <a:cs typeface="Calibri" panose="020F0502020204030204" pitchFamily="34" charset="0"/>
            </a:endParaRPr>
          </a:p>
        </p:txBody>
      </p:sp>
      <p:pic>
        <p:nvPicPr>
          <p:cNvPr id="2" name="Picture 1" descr="A black and white logo&#10;&#10;Description automatically generated">
            <a:extLst>
              <a:ext uri="{FF2B5EF4-FFF2-40B4-BE49-F238E27FC236}">
                <a16:creationId xmlns:a16="http://schemas.microsoft.com/office/drawing/2014/main" id="{4D2D9ACB-48E3-4E24-2598-55E3CE1C89CE}"/>
              </a:ext>
            </a:extLst>
          </p:cNvPr>
          <p:cNvPicPr>
            <a:picLocks noChangeAspect="1"/>
          </p:cNvPicPr>
          <p:nvPr/>
        </p:nvPicPr>
        <p:blipFill>
          <a:blip r:embed="rId5"/>
          <a:stretch>
            <a:fillRect/>
          </a:stretch>
        </p:blipFill>
        <p:spPr>
          <a:xfrm>
            <a:off x="6855344" y="120606"/>
            <a:ext cx="2099908" cy="575530"/>
          </a:xfrm>
          <a:prstGeom prst="rect">
            <a:avLst/>
          </a:prstGeom>
        </p:spPr>
      </p:pic>
      <p:pic>
        <p:nvPicPr>
          <p:cNvPr id="5" name="1D15A768-F44C-4D7F-96F1-AABB92DEDADD">
            <a:extLst>
              <a:ext uri="{FF2B5EF4-FFF2-40B4-BE49-F238E27FC236}">
                <a16:creationId xmlns:a16="http://schemas.microsoft.com/office/drawing/2014/main" id="{D7B50438-825D-A8EC-B720-722B4660A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1, Slide #3, Before we start">
            <a:hlinkClick r:id="" action="ppaction://media"/>
            <a:extLst>
              <a:ext uri="{FF2B5EF4-FFF2-40B4-BE49-F238E27FC236}">
                <a16:creationId xmlns:a16="http://schemas.microsoft.com/office/drawing/2014/main" id="{2C15D04B-F8A5-048A-D1C5-CC35318CF6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 y="339242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219457" y="500925"/>
            <a:ext cx="3758183" cy="724371"/>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In Today’s Lesson #1.</a:t>
            </a:r>
            <a:endParaRPr sz="3200" dirty="0">
              <a:latin typeface="Calibri" panose="020F0502020204030204" pitchFamily="34" charset="0"/>
              <a:cs typeface="Calibri" panose="020F0502020204030204" pitchFamily="34" charset="0"/>
            </a:endParaRPr>
          </a:p>
        </p:txBody>
      </p:sp>
      <p:sp>
        <p:nvSpPr>
          <p:cNvPr id="84" name="Google Shape;84;p16"/>
          <p:cNvSpPr txBox="1">
            <a:spLocks noGrp="1"/>
          </p:cNvSpPr>
          <p:nvPr>
            <p:ph type="body" idx="1"/>
          </p:nvPr>
        </p:nvSpPr>
        <p:spPr>
          <a:xfrm>
            <a:off x="4644675" y="100584"/>
            <a:ext cx="4166400" cy="4393693"/>
          </a:xfrm>
          <a:prstGeom prst="rect">
            <a:avLst/>
          </a:prstGeom>
        </p:spPr>
        <p:txBody>
          <a:bodyPr spcFirstLastPara="1" wrap="square" lIns="91425" tIns="91425" rIns="91425" bIns="91425" anchor="t" anchorCtr="0">
            <a:noAutofit/>
          </a:bodyPr>
          <a:lstStyle/>
          <a:p>
            <a:pPr marL="0" marR="0" lvl="0" indent="0">
              <a:spcBef>
                <a:spcPts val="600"/>
              </a:spcBef>
              <a:spcAft>
                <a:spcPts val="600"/>
              </a:spcAft>
              <a:buNone/>
              <a:tabLst>
                <a:tab pos="4572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n-US" sz="1200" b="1" dirty="0">
                <a:effectLst/>
                <a:latin typeface="Calibri" panose="020F0502020204030204" pitchFamily="34" charset="0"/>
                <a:ea typeface="Calibri" panose="020F0502020204030204" pitchFamily="34" charset="0"/>
                <a:cs typeface="Calibri" panose="020F0502020204030204" pitchFamily="34" charset="0"/>
              </a:rPr>
              <a:t>Part one of this learning abroad PowerPoint will:</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Communicate a basic introduction to Ghana and its people.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Provide a context for understanding the position of All Ghanaian communities.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Below the PowerPoint (on this page) are four Video interviews on Pan-Africanism.  The first two feature a Pan-African Heritage Museum co-founder and a high school student.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Lesson 1 will conclude with the symbolism of Ghana’s flag, followed by the demographics of Ghana and its cities, with a map for reference.  For context, (below on this page) we have two more videos on Pan-Africanism from a University of Cape Coast professor and a college sophomore.  For further study, we conclude with references and additional sources.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b="0" i="0" u="none" strike="noStrike" dirty="0">
              <a:effectLst/>
              <a:latin typeface="-apple-system-font"/>
            </a:endParaRPr>
          </a:p>
        </p:txBody>
      </p:sp>
      <p:pic>
        <p:nvPicPr>
          <p:cNvPr id="3" name="Picture 2" descr="A black and white logo&#10;&#10;Description automatically generated">
            <a:extLst>
              <a:ext uri="{FF2B5EF4-FFF2-40B4-BE49-F238E27FC236}">
                <a16:creationId xmlns:a16="http://schemas.microsoft.com/office/drawing/2014/main" id="{ADF6E338-1488-5937-E677-137712D353E7}"/>
              </a:ext>
            </a:extLst>
          </p:cNvPr>
          <p:cNvPicPr>
            <a:picLocks noChangeAspect="1"/>
          </p:cNvPicPr>
          <p:nvPr/>
        </p:nvPicPr>
        <p:blipFill>
          <a:blip r:embed="rId5"/>
          <a:stretch>
            <a:fillRect/>
          </a:stretch>
        </p:blipFill>
        <p:spPr>
          <a:xfrm>
            <a:off x="971899" y="4399141"/>
            <a:ext cx="2099908" cy="575530"/>
          </a:xfrm>
          <a:prstGeom prst="rect">
            <a:avLst/>
          </a:prstGeom>
        </p:spPr>
      </p:pic>
      <p:pic>
        <p:nvPicPr>
          <p:cNvPr id="5" name="1D15A768-F44C-4D7F-96F1-AABB92DEDADD">
            <a:extLst>
              <a:ext uri="{FF2B5EF4-FFF2-40B4-BE49-F238E27FC236}">
                <a16:creationId xmlns:a16="http://schemas.microsoft.com/office/drawing/2014/main" id="{74308C50-A224-095C-DCCC-7281289E9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1, slide #4 ppt empty">
            <a:hlinkClick r:id="" action="ppaction://media"/>
            <a:extLst>
              <a:ext uri="{FF2B5EF4-FFF2-40B4-BE49-F238E27FC236}">
                <a16:creationId xmlns:a16="http://schemas.microsoft.com/office/drawing/2014/main" id="{8112A2F9-FFC1-B547-FF07-A3EE6053C6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9099" y="146957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56277" y="363765"/>
            <a:ext cx="4772339"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Where in the World is Ghana? </a:t>
            </a:r>
            <a:endParaRPr dirty="0">
              <a:latin typeface="Calibri" panose="020F0502020204030204" pitchFamily="34" charset="0"/>
              <a:cs typeface="Calibri" panose="020F0502020204030204" pitchFamily="34" charset="0"/>
            </a:endParaRPr>
          </a:p>
        </p:txBody>
      </p:sp>
      <p:sp>
        <p:nvSpPr>
          <p:cNvPr id="90" name="Google Shape;90;p17"/>
          <p:cNvSpPr txBox="1">
            <a:spLocks noGrp="1"/>
          </p:cNvSpPr>
          <p:nvPr>
            <p:ph type="body" idx="1"/>
          </p:nvPr>
        </p:nvSpPr>
        <p:spPr>
          <a:xfrm>
            <a:off x="73981" y="1494038"/>
            <a:ext cx="2906963" cy="2634778"/>
          </a:xfrm>
          <a:prstGeom prst="rect">
            <a:avLst/>
          </a:prstGeom>
        </p:spPr>
        <p:txBody>
          <a:bodyPr spcFirstLastPara="1" wrap="square" lIns="91425" tIns="91425" rIns="91425" bIns="91425" anchor="t" anchorCtr="0">
            <a:normAutofit fontScale="47500" lnSpcReduction="20000"/>
          </a:bodyPr>
          <a:lstStyle/>
          <a:p>
            <a:pPr marL="0" lvl="0" indent="0" algn="l" rtl="0">
              <a:spcBef>
                <a:spcPts val="1200"/>
              </a:spcBef>
              <a:spcAft>
                <a:spcPts val="0"/>
              </a:spcAft>
              <a:buNone/>
            </a:pPr>
            <a:r>
              <a:rPr lang="en" sz="3500" dirty="0">
                <a:latin typeface="Calibri" panose="020F0502020204030204" pitchFamily="34" charset="0"/>
                <a:cs typeface="Calibri" panose="020F0502020204030204" pitchFamily="34" charset="0"/>
              </a:rPr>
              <a:t>Ghana is part of West Africa: </a:t>
            </a:r>
            <a:r>
              <a:rPr lang="en-US" sz="3500" dirty="0">
                <a:latin typeface="Calibri" panose="020F0502020204030204" pitchFamily="34" charset="0"/>
                <a:cs typeface="Calibri" panose="020F0502020204030204" pitchFamily="34" charset="0"/>
              </a:rPr>
              <a:t>Benin, Burkina Faso, Cape Verde, The Gambia, Guinea, Guinea-Bissau, Ivory Coast, Liberia, Mali, Mauritania.</a:t>
            </a:r>
          </a:p>
          <a:p>
            <a:pPr marL="0" lvl="0" indent="0" algn="l" rtl="0">
              <a:spcBef>
                <a:spcPts val="1200"/>
              </a:spcBef>
              <a:spcAft>
                <a:spcPts val="0"/>
              </a:spcAft>
              <a:buNone/>
            </a:pPr>
            <a:r>
              <a:rPr lang="en-US" sz="3500" dirty="0">
                <a:latin typeface="Calibri" panose="020F0502020204030204" pitchFamily="34" charset="0"/>
                <a:cs typeface="Calibri" panose="020F0502020204030204" pitchFamily="34" charset="0"/>
              </a:rPr>
              <a:t>Ghana is about the size of America’s state of Oregon.</a:t>
            </a:r>
          </a:p>
          <a:p>
            <a:pPr marL="0" lvl="0" indent="0" algn="l" rtl="0">
              <a:spcBef>
                <a:spcPts val="1200"/>
              </a:spcBef>
              <a:spcAft>
                <a:spcPts val="0"/>
              </a:spcAft>
              <a:buNone/>
            </a:pPr>
            <a:endParaRPr sz="1800" dirty="0"/>
          </a:p>
        </p:txBody>
      </p:sp>
      <p:pic>
        <p:nvPicPr>
          <p:cNvPr id="2" name="Picture 1" descr="A black and white logo&#10;&#10;Description automatically generated">
            <a:extLst>
              <a:ext uri="{FF2B5EF4-FFF2-40B4-BE49-F238E27FC236}">
                <a16:creationId xmlns:a16="http://schemas.microsoft.com/office/drawing/2014/main" id="{5BDB2C87-8C32-8D99-86EA-EB598C6360FC}"/>
              </a:ext>
            </a:extLst>
          </p:cNvPr>
          <p:cNvPicPr>
            <a:picLocks noChangeAspect="1"/>
          </p:cNvPicPr>
          <p:nvPr/>
        </p:nvPicPr>
        <p:blipFill>
          <a:blip r:embed="rId5"/>
          <a:stretch>
            <a:fillRect/>
          </a:stretch>
        </p:blipFill>
        <p:spPr>
          <a:xfrm>
            <a:off x="6975155" y="131978"/>
            <a:ext cx="2099908" cy="575530"/>
          </a:xfrm>
          <a:prstGeom prst="rect">
            <a:avLst/>
          </a:prstGeom>
        </p:spPr>
      </p:pic>
      <p:pic>
        <p:nvPicPr>
          <p:cNvPr id="9" name="Picture 8" descr="A map of the country&#10;&#10;Description automatically generated">
            <a:extLst>
              <a:ext uri="{FF2B5EF4-FFF2-40B4-BE49-F238E27FC236}">
                <a16:creationId xmlns:a16="http://schemas.microsoft.com/office/drawing/2014/main" id="{0BC213AE-F4C2-3D2E-8111-B8A15F767B38}"/>
              </a:ext>
            </a:extLst>
          </p:cNvPr>
          <p:cNvPicPr>
            <a:picLocks noChangeAspect="1"/>
          </p:cNvPicPr>
          <p:nvPr/>
        </p:nvPicPr>
        <p:blipFill>
          <a:blip r:embed="rId6"/>
          <a:stretch>
            <a:fillRect/>
          </a:stretch>
        </p:blipFill>
        <p:spPr>
          <a:xfrm>
            <a:off x="2980944" y="1275333"/>
            <a:ext cx="6163056" cy="3021106"/>
          </a:xfrm>
          <a:prstGeom prst="rect">
            <a:avLst/>
          </a:prstGeom>
        </p:spPr>
      </p:pic>
      <p:pic>
        <p:nvPicPr>
          <p:cNvPr id="5" name="1D15A768-F44C-4D7F-96F1-AABB92DEDADD">
            <a:extLst>
              <a:ext uri="{FF2B5EF4-FFF2-40B4-BE49-F238E27FC236}">
                <a16:creationId xmlns:a16="http://schemas.microsoft.com/office/drawing/2014/main" id="{D784F820-AF85-3725-F358-E0CD12B1C0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1, Slide #5, Where is Ghana">
            <a:hlinkClick r:id="" action="ppaction://media"/>
            <a:extLst>
              <a:ext uri="{FF2B5EF4-FFF2-40B4-BE49-F238E27FC236}">
                <a16:creationId xmlns:a16="http://schemas.microsoft.com/office/drawing/2014/main" id="{65AC5166-CD14-B7CE-80DA-762CF727D0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45485" y="3426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10"/>
    </mc:Choice>
    <mc:Fallback xmlns="">
      <p:transition spd="slow" advClick="0" advTm="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72950" y="347850"/>
            <a:ext cx="5771818"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Historical Context : Ghana’s Story</a:t>
            </a:r>
            <a:endParaRPr sz="3200" dirty="0">
              <a:latin typeface="Calibri" panose="020F0502020204030204" pitchFamily="34" charset="0"/>
              <a:cs typeface="Calibri" panose="020F0502020204030204" pitchFamily="34" charset="0"/>
            </a:endParaRPr>
          </a:p>
        </p:txBody>
      </p:sp>
      <p:sp>
        <p:nvSpPr>
          <p:cNvPr id="98" name="Google Shape;98;p18"/>
          <p:cNvSpPr txBox="1">
            <a:spLocks noGrp="1"/>
          </p:cNvSpPr>
          <p:nvPr>
            <p:ph type="body" idx="1"/>
          </p:nvPr>
        </p:nvSpPr>
        <p:spPr>
          <a:xfrm>
            <a:off x="100584" y="1327800"/>
            <a:ext cx="5550408" cy="38157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None/>
            </a:pPr>
            <a:r>
              <a:rPr lang="en-US" sz="1200" b="0" i="0" u="none" strike="noStrike" dirty="0">
                <a:effectLst/>
                <a:latin typeface="Calibri" panose="020F0502020204030204" pitchFamily="34" charset="0"/>
                <a:cs typeface="Calibri" panose="020F0502020204030204" pitchFamily="34" charset="0"/>
              </a:rPr>
              <a:t>The Ghana Empire began around 820 CE, near present-day Mauritania and Mali. </a:t>
            </a:r>
            <a:r>
              <a:rPr lang="en-US" sz="1200" dirty="0">
                <a:latin typeface="Calibri" panose="020F0502020204030204" pitchFamily="34" charset="0"/>
                <a:cs typeface="Calibri" panose="020F0502020204030204" pitchFamily="34" charset="0"/>
              </a:rPr>
              <a:t> T</a:t>
            </a:r>
            <a:r>
              <a:rPr lang="en-US" sz="1200" b="0" i="0" u="none" strike="noStrike" dirty="0">
                <a:effectLst/>
                <a:latin typeface="Calibri" panose="020F0502020204030204" pitchFamily="34" charset="0"/>
                <a:cs typeface="Calibri" panose="020F0502020204030204" pitchFamily="34" charset="0"/>
              </a:rPr>
              <a:t>he Portuguese invaded Ghana in the 15th century. On their arrival, they found an abundance of Gold along the river bodies such as Ankobra, Volta, among others, hence its first name, Gold Coast, because of the abundance of Gold. Soon, they began trading with the indigenes through their chiefs and family heads for human resources (labor) while they took the Gold away, which led to the slave trade. Europeans and chiefs traded slaves who worked under harsh conditions; some were killed. </a:t>
            </a:r>
          </a:p>
          <a:p>
            <a:pPr marL="0" lvl="0" indent="0" algn="l" rtl="0">
              <a:spcBef>
                <a:spcPts val="1200"/>
              </a:spcBef>
              <a:spcAft>
                <a:spcPts val="1200"/>
              </a:spcAft>
              <a:buNone/>
            </a:pPr>
            <a:r>
              <a:rPr lang="en-US" sz="1200" b="0" i="0" u="none" strike="noStrike" dirty="0">
                <a:effectLst/>
                <a:latin typeface="Calibri" panose="020F0502020204030204" pitchFamily="34" charset="0"/>
                <a:cs typeface="Calibri" panose="020F0502020204030204" pitchFamily="34" charset="0"/>
              </a:rPr>
              <a:t>There were plans to abolish the slave trade, which led to various ethnic wars, but to no avail. Finally, all ethnic groups united people in one nation and formed ‘the big six’ (thus, six great people) who led the entire country to attain independence and end the era of the slave trade and colonialism. Among the big six were astute Dr. Kwame Nkrumah and Dr. Joseph Boakye Danquah, after many deliberations and research into the history of the Land, named it G.H.A.N.A. on the eve of Ghana’s Independence, 5th March 1957. </a:t>
            </a:r>
            <a:endParaRPr sz="1200" dirty="0">
              <a:latin typeface="Calibri" panose="020F0502020204030204" pitchFamily="34" charset="0"/>
              <a:cs typeface="Calibri" panose="020F0502020204030204" pitchFamily="34" charset="0"/>
            </a:endParaRPr>
          </a:p>
        </p:txBody>
      </p:sp>
      <p:pic>
        <p:nvPicPr>
          <p:cNvPr id="2" name="Picture 1" descr="A black and white logo&#10;&#10;Description automatically generated">
            <a:extLst>
              <a:ext uri="{FF2B5EF4-FFF2-40B4-BE49-F238E27FC236}">
                <a16:creationId xmlns:a16="http://schemas.microsoft.com/office/drawing/2014/main" id="{A3160B8F-E0E3-47D4-13FE-9E770A163CDB}"/>
              </a:ext>
            </a:extLst>
          </p:cNvPr>
          <p:cNvPicPr>
            <a:picLocks noChangeAspect="1"/>
          </p:cNvPicPr>
          <p:nvPr/>
        </p:nvPicPr>
        <p:blipFill>
          <a:blip r:embed="rId5"/>
          <a:stretch>
            <a:fillRect/>
          </a:stretch>
        </p:blipFill>
        <p:spPr>
          <a:xfrm>
            <a:off x="7217181" y="0"/>
            <a:ext cx="1868343" cy="512064"/>
          </a:xfrm>
          <a:prstGeom prst="rect">
            <a:avLst/>
          </a:prstGeom>
        </p:spPr>
      </p:pic>
      <p:pic>
        <p:nvPicPr>
          <p:cNvPr id="5" name="1D15A768-F44C-4D7F-96F1-AABB92DEDADD">
            <a:extLst>
              <a:ext uri="{FF2B5EF4-FFF2-40B4-BE49-F238E27FC236}">
                <a16:creationId xmlns:a16="http://schemas.microsoft.com/office/drawing/2014/main" id="{88E8E11A-F41E-4B7D-C5B6-9052B31BE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00;p18">
            <a:extLst>
              <a:ext uri="{FF2B5EF4-FFF2-40B4-BE49-F238E27FC236}">
                <a16:creationId xmlns:a16="http://schemas.microsoft.com/office/drawing/2014/main" id="{4D30E87E-53A9-D234-B543-D7AECA977119}"/>
              </a:ext>
            </a:extLst>
          </p:cNvPr>
          <p:cNvPicPr preferRelativeResize="0"/>
          <p:nvPr/>
        </p:nvPicPr>
        <p:blipFill>
          <a:blip r:embed="rId7"/>
          <a:srcRect/>
          <a:stretch/>
        </p:blipFill>
        <p:spPr>
          <a:xfrm>
            <a:off x="5824728" y="1645872"/>
            <a:ext cx="3151068" cy="2697527"/>
          </a:xfrm>
          <a:prstGeom prst="rect">
            <a:avLst/>
          </a:prstGeom>
          <a:noFill/>
          <a:ln>
            <a:noFill/>
          </a:ln>
        </p:spPr>
      </p:pic>
      <p:pic>
        <p:nvPicPr>
          <p:cNvPr id="7" name="L#1, Slide #6, The Ghamnaian Empire, edit">
            <a:hlinkClick r:id="" action="ppaction://media"/>
            <a:extLst>
              <a:ext uri="{FF2B5EF4-FFF2-40B4-BE49-F238E27FC236}">
                <a16:creationId xmlns:a16="http://schemas.microsoft.com/office/drawing/2014/main" id="{B367A660-B2DA-D000-90DD-7D9B049D6D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80176" y="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390"/>
    </mc:Choice>
    <mc:Fallback xmlns="">
      <p:transition spd="slow" advClick="0" advTm="1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72950" y="347850"/>
            <a:ext cx="5771818"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Historical Context : Ghana’s Story</a:t>
            </a:r>
            <a:endParaRPr sz="3200" dirty="0">
              <a:latin typeface="Calibri" panose="020F0502020204030204" pitchFamily="34" charset="0"/>
              <a:cs typeface="Calibri" panose="020F0502020204030204" pitchFamily="34" charset="0"/>
            </a:endParaRPr>
          </a:p>
        </p:txBody>
      </p:sp>
      <p:sp>
        <p:nvSpPr>
          <p:cNvPr id="98" name="Google Shape;98;p18"/>
          <p:cNvSpPr txBox="1">
            <a:spLocks noGrp="1"/>
          </p:cNvSpPr>
          <p:nvPr>
            <p:ph type="body" idx="1"/>
          </p:nvPr>
        </p:nvSpPr>
        <p:spPr>
          <a:xfrm>
            <a:off x="100584" y="1611264"/>
            <a:ext cx="5550408" cy="3106353"/>
          </a:xfrm>
          <a:prstGeom prst="rect">
            <a:avLst/>
          </a:prstGeom>
        </p:spPr>
        <p:txBody>
          <a:bodyPr spcFirstLastPara="1" wrap="square" lIns="91425" tIns="91425" rIns="91425" bIns="91425" anchor="t" anchorCtr="0">
            <a:noAutofit/>
          </a:bodyPr>
          <a:lstStyle/>
          <a:p>
            <a:pPr marL="0" marR="0" indent="0" algn="ctr">
              <a:spcBef>
                <a:spcPts val="600"/>
              </a:spcBef>
              <a:spcAft>
                <a:spcPts val="600"/>
              </a:spcAft>
              <a:buNone/>
            </a:pPr>
            <a:r>
              <a:rPr lang="en-US" sz="1200" dirty="0">
                <a:effectLst/>
                <a:latin typeface="Calibri" panose="020F0502020204030204" pitchFamily="34" charset="0"/>
                <a:ea typeface="Times New Roman" panose="02020603050405020304" pitchFamily="18" charset="0"/>
                <a:cs typeface="Calibri" panose="020F0502020204030204" pitchFamily="34" charset="0"/>
              </a:rPr>
              <a:t>As an acronym Ghana spelled means: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G means God.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H means Has.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A means Appointed.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N means Nkrumah.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A means Already or for Africa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600"/>
              </a:spcBef>
              <a:spcAft>
                <a:spcPts val="600"/>
              </a:spcAft>
              <a:buNone/>
            </a:pPr>
            <a:r>
              <a:rPr lang="en-US" sz="1200" dirty="0">
                <a:effectLst/>
                <a:latin typeface="Calibri" panose="020F0502020204030204" pitchFamily="34" charset="0"/>
                <a:ea typeface="Times New Roman" panose="02020603050405020304" pitchFamily="18" charset="0"/>
                <a:cs typeface="Calibri" panose="020F0502020204030204" pitchFamily="34" charset="0"/>
              </a:rPr>
              <a:t>Some believe that Ghana is a compound word (Ga-</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na</a:t>
            </a:r>
            <a:r>
              <a:rPr lang="en-US" sz="1200" dirty="0">
                <a:effectLst/>
                <a:latin typeface="Calibri" panose="020F0502020204030204" pitchFamily="34" charset="0"/>
                <a:ea typeface="Times New Roman" panose="02020603050405020304" pitchFamily="18" charset="0"/>
                <a:cs typeface="Calibri" panose="020F0502020204030204" pitchFamily="34" charset="0"/>
              </a:rPr>
              <a:t>) that means ‘warrior king,’ which is a word derived from Ouagadougou.  This belief would mean that Ghanaians are initially from Burkina Faso, where we can find traces of such semantic phrases.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1200"/>
              </a:spcBef>
              <a:spcAft>
                <a:spcPts val="1200"/>
              </a:spcAft>
              <a:buNone/>
            </a:pPr>
            <a:endParaRPr sz="1200" dirty="0">
              <a:latin typeface="Calibri" panose="020F0502020204030204" pitchFamily="34" charset="0"/>
              <a:cs typeface="Calibri" panose="020F0502020204030204" pitchFamily="34" charset="0"/>
            </a:endParaRPr>
          </a:p>
        </p:txBody>
      </p:sp>
      <p:pic>
        <p:nvPicPr>
          <p:cNvPr id="2" name="Picture 1" descr="A black and white logo&#10;&#10;Description automatically generated">
            <a:extLst>
              <a:ext uri="{FF2B5EF4-FFF2-40B4-BE49-F238E27FC236}">
                <a16:creationId xmlns:a16="http://schemas.microsoft.com/office/drawing/2014/main" id="{A3160B8F-E0E3-47D4-13FE-9E770A163CDB}"/>
              </a:ext>
            </a:extLst>
          </p:cNvPr>
          <p:cNvPicPr>
            <a:picLocks noChangeAspect="1"/>
          </p:cNvPicPr>
          <p:nvPr/>
        </p:nvPicPr>
        <p:blipFill>
          <a:blip r:embed="rId5"/>
          <a:stretch>
            <a:fillRect/>
          </a:stretch>
        </p:blipFill>
        <p:spPr>
          <a:xfrm>
            <a:off x="7217181" y="0"/>
            <a:ext cx="1868343" cy="512064"/>
          </a:xfrm>
          <a:prstGeom prst="rect">
            <a:avLst/>
          </a:prstGeom>
        </p:spPr>
      </p:pic>
      <p:pic>
        <p:nvPicPr>
          <p:cNvPr id="5" name="1D15A768-F44C-4D7F-96F1-AABB92DEDADD">
            <a:extLst>
              <a:ext uri="{FF2B5EF4-FFF2-40B4-BE49-F238E27FC236}">
                <a16:creationId xmlns:a16="http://schemas.microsoft.com/office/drawing/2014/main" id="{2F005B82-EED6-5284-3D27-B1658D597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99;p18">
            <a:extLst>
              <a:ext uri="{FF2B5EF4-FFF2-40B4-BE49-F238E27FC236}">
                <a16:creationId xmlns:a16="http://schemas.microsoft.com/office/drawing/2014/main" id="{A550DAF5-9B81-934F-4775-3C3BF2B6EA4F}"/>
              </a:ext>
            </a:extLst>
          </p:cNvPr>
          <p:cNvPicPr preferRelativeResize="0"/>
          <p:nvPr/>
        </p:nvPicPr>
        <p:blipFill>
          <a:blip r:embed="rId7"/>
          <a:srcRect/>
          <a:stretch/>
        </p:blipFill>
        <p:spPr>
          <a:xfrm>
            <a:off x="6454965" y="1369800"/>
            <a:ext cx="2267712" cy="2937024"/>
          </a:xfrm>
          <a:prstGeom prst="rect">
            <a:avLst/>
          </a:prstGeom>
          <a:noFill/>
          <a:ln>
            <a:noFill/>
          </a:ln>
        </p:spPr>
      </p:pic>
      <p:pic>
        <p:nvPicPr>
          <p:cNvPr id="7" name="L#1, Slide #6a, G.H.A.N.A">
            <a:hlinkClick r:id="" action="ppaction://media"/>
            <a:extLst>
              <a:ext uri="{FF2B5EF4-FFF2-40B4-BE49-F238E27FC236}">
                <a16:creationId xmlns:a16="http://schemas.microsoft.com/office/drawing/2014/main" id="{E3A3D7B2-2BC3-3A16-6A18-479E32B660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48565" y="23876"/>
            <a:ext cx="812800" cy="812800"/>
          </a:xfrm>
          <a:prstGeom prst="rect">
            <a:avLst/>
          </a:prstGeom>
        </p:spPr>
      </p:pic>
    </p:spTree>
    <p:extLst>
      <p:ext uri="{BB962C8B-B14F-4D97-AF65-F5344CB8AC3E}">
        <p14:creationId xmlns:p14="http://schemas.microsoft.com/office/powerpoint/2010/main" val="1619376859"/>
      </p:ext>
    </p:extLst>
  </p:cSld>
  <p:clrMapOvr>
    <a:masterClrMapping/>
  </p:clrMapOvr>
  <mc:AlternateContent xmlns:mc="http://schemas.openxmlformats.org/markup-compatibility/2006" xmlns:p14="http://schemas.microsoft.com/office/powerpoint/2010/main">
    <mc:Choice Requires="p14">
      <p:transition spd="slow" p14:dur="2000" advClick="0" advTm="380"/>
    </mc:Choice>
    <mc:Fallback xmlns="">
      <p:transition spd="slow" advClick="0" advTm="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58477" y="105618"/>
            <a:ext cx="4184339" cy="10991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libri" panose="020F0502020204030204" pitchFamily="34" charset="0"/>
                <a:cs typeface="Calibri" panose="020F0502020204030204" pitchFamily="34" charset="0"/>
              </a:rPr>
              <a:t>What the Flag of Ghana means</a:t>
            </a:r>
            <a:endParaRPr sz="3200" dirty="0">
              <a:latin typeface="Calibri" panose="020F0502020204030204" pitchFamily="34" charset="0"/>
              <a:cs typeface="Calibri" panose="020F0502020204030204" pitchFamily="34" charset="0"/>
            </a:endParaRPr>
          </a:p>
        </p:txBody>
      </p:sp>
      <p:sp>
        <p:nvSpPr>
          <p:cNvPr id="106" name="Google Shape;106;p19"/>
          <p:cNvSpPr txBox="1">
            <a:spLocks noGrp="1"/>
          </p:cNvSpPr>
          <p:nvPr>
            <p:ph type="body" idx="1"/>
          </p:nvPr>
        </p:nvSpPr>
        <p:spPr>
          <a:xfrm>
            <a:off x="26433" y="1287016"/>
            <a:ext cx="6703551" cy="3856484"/>
          </a:xfrm>
          <a:prstGeom prst="rect">
            <a:avLst/>
          </a:prstGeom>
        </p:spPr>
        <p:txBody>
          <a:bodyPr spcFirstLastPara="1" wrap="square" lIns="91425" tIns="91425" rIns="91425" bIns="91425" anchor="t" anchorCtr="0">
            <a:normAutofit fontScale="25000" lnSpcReduction="20000"/>
          </a:bodyPr>
          <a:lstStyle/>
          <a:p>
            <a:pPr marL="0" marR="0" indent="0">
              <a:spcBef>
                <a:spcPts val="0"/>
              </a:spcBef>
              <a:spcAft>
                <a:spcPts val="0"/>
              </a:spcAft>
              <a:buNone/>
            </a:pP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One symbol distinguishing Ghana from other African countries is the flag of Ghana. The flag of Ghana has four colors that represent who Ghanaians are, what they possess, and what binds them together as a people.   </a:t>
            </a:r>
          </a:p>
          <a:p>
            <a:pPr marL="0" marR="0" indent="0">
              <a:spcBef>
                <a:spcPts val="0"/>
              </a:spcBef>
              <a:spcAft>
                <a:spcPts val="0"/>
              </a:spcAft>
              <a:buNone/>
            </a:pPr>
            <a:endParaRPr lang="en-US" sz="5200" dirty="0">
              <a:effectLst/>
              <a:latin typeface="Calibri" panose="020F0502020204030204" pitchFamily="34" charset="0"/>
              <a:ea typeface="Roboto" panose="02000000000000000000" pitchFamily="2" charset="0"/>
              <a:cs typeface="Calibri" panose="020F0502020204030204" pitchFamily="34" charset="0"/>
            </a:endParaRPr>
          </a:p>
          <a:p>
            <a:pPr marL="0" marR="0">
              <a:spcBef>
                <a:spcPts val="0"/>
              </a:spcBef>
              <a:spcAft>
                <a:spcPts val="0"/>
              </a:spcAft>
            </a:pPr>
            <a:r>
              <a:rPr lang="en-US" sz="5200" b="1" dirty="0">
                <a:solidFill>
                  <a:srgbClr val="0E101A"/>
                </a:solidFill>
                <a:effectLst/>
                <a:latin typeface="Calibri" panose="020F0502020204030204" pitchFamily="34" charset="0"/>
                <a:ea typeface="Roboto" panose="02000000000000000000" pitchFamily="2" charset="0"/>
                <a:cs typeface="Calibri" panose="020F0502020204030204" pitchFamily="34" charset="0"/>
              </a:rPr>
              <a:t>Red</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 The red color in the flag of Ghana represents the blood of the forefathers who died through the shedding of their blood during the slave trade. The red also represents the blood of those who died working on the plantations of enslavers in the diaspora.  </a:t>
            </a:r>
            <a:endParaRPr lang="en-US" sz="5200" dirty="0">
              <a:effectLst/>
              <a:latin typeface="Calibri" panose="020F0502020204030204" pitchFamily="34" charset="0"/>
              <a:ea typeface="Roboto" panose="02000000000000000000" pitchFamily="2" charset="0"/>
              <a:cs typeface="Calibri" panose="020F0502020204030204" pitchFamily="34" charset="0"/>
            </a:endParaRPr>
          </a:p>
          <a:p>
            <a:pPr marL="0" marR="0">
              <a:spcBef>
                <a:spcPts val="0"/>
              </a:spcBef>
              <a:spcAft>
                <a:spcPts val="0"/>
              </a:spcAft>
            </a:pPr>
            <a:r>
              <a:rPr lang="en-US" sz="5200" b="1" dirty="0">
                <a:solidFill>
                  <a:srgbClr val="0E101A"/>
                </a:solidFill>
                <a:effectLst/>
                <a:latin typeface="Calibri" panose="020F0502020204030204" pitchFamily="34" charset="0"/>
                <a:ea typeface="Roboto" panose="02000000000000000000" pitchFamily="2" charset="0"/>
                <a:cs typeface="Calibri" panose="020F0502020204030204" pitchFamily="34" charset="0"/>
              </a:rPr>
              <a:t>Gold:</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 </a:t>
            </a:r>
            <a:r>
              <a:rPr lang="en-US" sz="5200" dirty="0">
                <a:latin typeface="Calibri" panose="020F0502020204030204" pitchFamily="34" charset="0"/>
                <a:ea typeface="Roboto" panose="02000000000000000000" pitchFamily="2" charset="0"/>
                <a:cs typeface="Calibri" panose="020F0502020204030204" pitchFamily="34" charset="0"/>
              </a:rPr>
              <a:t>  </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This symbolizes “Gold” and other rich mineral resources in Ghana. Aside from gold, Ghana is blessed with magnesium and bauxite, to mention a few. </a:t>
            </a:r>
            <a:r>
              <a:rPr lang="en-US" sz="5200" dirty="0">
                <a:latin typeface="Calibri" panose="020F0502020204030204" pitchFamily="34" charset="0"/>
                <a:ea typeface="Roboto" panose="02000000000000000000" pitchFamily="2" charset="0"/>
                <a:cs typeface="Calibri" panose="020F0502020204030204" pitchFamily="34" charset="0"/>
              </a:rPr>
              <a:t> </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These minerals help generate revenue for Ghana to aid developmental projects in Ghana.</a:t>
            </a:r>
            <a:endParaRPr lang="en-US" sz="5200" dirty="0">
              <a:effectLst/>
              <a:latin typeface="Calibri" panose="020F0502020204030204" pitchFamily="34" charset="0"/>
              <a:ea typeface="Roboto" panose="02000000000000000000" pitchFamily="2" charset="0"/>
              <a:cs typeface="Calibri" panose="020F0502020204030204" pitchFamily="34" charset="0"/>
            </a:endParaRPr>
          </a:p>
          <a:p>
            <a:pPr marL="0" marR="0">
              <a:spcBef>
                <a:spcPts val="0"/>
              </a:spcBef>
              <a:spcAft>
                <a:spcPts val="0"/>
              </a:spcAft>
            </a:pPr>
            <a:r>
              <a:rPr lang="en-US" sz="5200" b="1" dirty="0">
                <a:solidFill>
                  <a:srgbClr val="0E101A"/>
                </a:solidFill>
                <a:effectLst/>
                <a:latin typeface="Calibri" panose="020F0502020204030204" pitchFamily="34" charset="0"/>
                <a:ea typeface="Roboto" panose="02000000000000000000" pitchFamily="2" charset="0"/>
                <a:cs typeface="Calibri" panose="020F0502020204030204" pitchFamily="34" charset="0"/>
              </a:rPr>
              <a:t>Green</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 The green in the Ghana Flag Stands for the rich vegetation in Ghana. </a:t>
            </a:r>
            <a:r>
              <a:rPr lang="en-US" sz="5200" dirty="0">
                <a:latin typeface="Calibri" panose="020F0502020204030204" pitchFamily="34" charset="0"/>
                <a:ea typeface="Roboto" panose="02000000000000000000" pitchFamily="2" charset="0"/>
                <a:cs typeface="Calibri" panose="020F0502020204030204" pitchFamily="34" charset="0"/>
              </a:rPr>
              <a:t> </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Ghana has fertile land that cultivates and produces crops, such as cocoa, which generates revenue for Ghana. Cashew, Palm </a:t>
            </a:r>
            <a:r>
              <a:rPr lang="en-US" sz="5200" dirty="0">
                <a:solidFill>
                  <a:srgbClr val="0E101A"/>
                </a:solidFill>
                <a:latin typeface="Calibri" panose="020F0502020204030204" pitchFamily="34" charset="0"/>
                <a:ea typeface="Roboto" panose="02000000000000000000" pitchFamily="2" charset="0"/>
                <a:cs typeface="Calibri" panose="020F0502020204030204" pitchFamily="34" charset="0"/>
              </a:rPr>
              <a:t>P</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lantation, and Timber are equally in abundance in Ghana.   </a:t>
            </a:r>
            <a:endParaRPr lang="en-US" sz="5200" dirty="0">
              <a:effectLst/>
              <a:latin typeface="Calibri" panose="020F0502020204030204" pitchFamily="34" charset="0"/>
              <a:ea typeface="Roboto" panose="02000000000000000000" pitchFamily="2" charset="0"/>
              <a:cs typeface="Calibri" panose="020F0502020204030204" pitchFamily="34" charset="0"/>
            </a:endParaRPr>
          </a:p>
          <a:p>
            <a:pPr marL="0" marR="0">
              <a:spcBef>
                <a:spcPts val="0"/>
              </a:spcBef>
              <a:spcAft>
                <a:spcPts val="0"/>
              </a:spcAft>
            </a:pPr>
            <a:r>
              <a:rPr lang="en-US" sz="5200" b="1" dirty="0">
                <a:solidFill>
                  <a:srgbClr val="0E101A"/>
                </a:solidFill>
                <a:effectLst/>
                <a:latin typeface="Calibri" panose="020F0502020204030204" pitchFamily="34" charset="0"/>
                <a:ea typeface="Roboto" panose="02000000000000000000" pitchFamily="2" charset="0"/>
                <a:cs typeface="Calibri" panose="020F0502020204030204" pitchFamily="34" charset="0"/>
              </a:rPr>
              <a:t>Black Star:</a:t>
            </a: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 Ghana prides itself as the star of Africa. The black star inside the flag, right in the middle, represents the people of Ghana. </a:t>
            </a:r>
            <a:endParaRPr lang="en-US" sz="5200" dirty="0">
              <a:effectLst/>
              <a:latin typeface="Calibri" panose="020F0502020204030204" pitchFamily="34" charset="0"/>
              <a:ea typeface="Roboto" panose="02000000000000000000" pitchFamily="2" charset="0"/>
              <a:cs typeface="Calibri" panose="020F0502020204030204" pitchFamily="34" charset="0"/>
            </a:endParaRPr>
          </a:p>
          <a:p>
            <a:pPr marL="0" marR="0" indent="0">
              <a:spcBef>
                <a:spcPts val="0"/>
              </a:spcBef>
              <a:spcAft>
                <a:spcPts val="0"/>
              </a:spcAft>
              <a:buNone/>
            </a:pPr>
            <a:endPar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endParaRPr>
          </a:p>
          <a:p>
            <a:pPr marL="0" marR="0" indent="0">
              <a:spcBef>
                <a:spcPts val="0"/>
              </a:spcBef>
              <a:spcAft>
                <a:spcPts val="0"/>
              </a:spcAft>
              <a:buNone/>
            </a:pPr>
            <a:r>
              <a:rPr lang="en-US" sz="5200" dirty="0">
                <a:solidFill>
                  <a:srgbClr val="0E101A"/>
                </a:solidFill>
                <a:effectLst/>
                <a:latin typeface="Calibri" panose="020F0502020204030204" pitchFamily="34" charset="0"/>
                <a:ea typeface="Roboto" panose="02000000000000000000" pitchFamily="2" charset="0"/>
                <a:cs typeface="Calibri" panose="020F0502020204030204" pitchFamily="34" charset="0"/>
              </a:rPr>
              <a:t>The people of Ghana generally are dark in complexion.  Modernization has evolved over the centuries. Hence, there has been inter-continental marriage and childbirth around the world. Ghana is not an exception to this 21st century, so there are mixed-race people in Ghana.</a:t>
            </a:r>
            <a:endParaRPr lang="en-US" sz="5200" dirty="0">
              <a:effectLst/>
              <a:latin typeface="Calibri" panose="020F0502020204030204" pitchFamily="34" charset="0"/>
              <a:ea typeface="Roboto" panose="02000000000000000000" pitchFamily="2" charset="0"/>
              <a:cs typeface="Calibri" panose="020F0502020204030204" pitchFamily="34" charset="0"/>
            </a:endParaRPr>
          </a:p>
          <a:p>
            <a:pPr marL="457200" lvl="0" indent="-330200" algn="l" rtl="0">
              <a:spcBef>
                <a:spcPts val="0"/>
              </a:spcBef>
              <a:spcAft>
                <a:spcPts val="0"/>
              </a:spcAft>
              <a:buSzPts val="1600"/>
              <a:buChar char="●"/>
            </a:pPr>
            <a:endParaRPr lang="en-US" sz="1600" dirty="0"/>
          </a:p>
        </p:txBody>
      </p:sp>
      <p:pic>
        <p:nvPicPr>
          <p:cNvPr id="5" name="Picture 4" descr="A black and white logo&#10;&#10;Description automatically generated">
            <a:extLst>
              <a:ext uri="{FF2B5EF4-FFF2-40B4-BE49-F238E27FC236}">
                <a16:creationId xmlns:a16="http://schemas.microsoft.com/office/drawing/2014/main" id="{B3E50D74-9EC4-E3EE-A99E-E1287031BCCA}"/>
              </a:ext>
            </a:extLst>
          </p:cNvPr>
          <p:cNvPicPr>
            <a:picLocks noChangeAspect="1"/>
          </p:cNvPicPr>
          <p:nvPr/>
        </p:nvPicPr>
        <p:blipFill>
          <a:blip r:embed="rId5"/>
          <a:stretch>
            <a:fillRect/>
          </a:stretch>
        </p:blipFill>
        <p:spPr>
          <a:xfrm>
            <a:off x="7217181" y="9144"/>
            <a:ext cx="1868343" cy="512064"/>
          </a:xfrm>
          <a:prstGeom prst="rect">
            <a:avLst/>
          </a:prstGeom>
        </p:spPr>
      </p:pic>
      <p:pic>
        <p:nvPicPr>
          <p:cNvPr id="2" name="Picture 1">
            <a:extLst>
              <a:ext uri="{FF2B5EF4-FFF2-40B4-BE49-F238E27FC236}">
                <a16:creationId xmlns:a16="http://schemas.microsoft.com/office/drawing/2014/main" id="{FE371AD9-8B69-1C50-D633-D2E88F7AE086}"/>
              </a:ext>
            </a:extLst>
          </p:cNvPr>
          <p:cNvPicPr>
            <a:picLocks noChangeAspect="1"/>
          </p:cNvPicPr>
          <p:nvPr/>
        </p:nvPicPr>
        <p:blipFill>
          <a:blip r:embed="rId6"/>
          <a:srcRect/>
          <a:stretch/>
        </p:blipFill>
        <p:spPr>
          <a:xfrm>
            <a:off x="6830568" y="2041566"/>
            <a:ext cx="2271856" cy="1513056"/>
          </a:xfrm>
          <a:prstGeom prst="rect">
            <a:avLst/>
          </a:prstGeom>
        </p:spPr>
      </p:pic>
      <p:pic>
        <p:nvPicPr>
          <p:cNvPr id="6" name="1D15A768-F44C-4D7F-96F1-AABB92DEDADD">
            <a:extLst>
              <a:ext uri="{FF2B5EF4-FFF2-40B4-BE49-F238E27FC236}">
                <a16:creationId xmlns:a16="http://schemas.microsoft.com/office/drawing/2014/main" id="{4C2EC43A-01C4-33AE-6119-B3DEAB6B7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L#1, Slide #9, Flag of Ghana">
            <a:hlinkClick r:id="" action="ppaction://media"/>
            <a:extLst>
              <a:ext uri="{FF2B5EF4-FFF2-40B4-BE49-F238E27FC236}">
                <a16:creationId xmlns:a16="http://schemas.microsoft.com/office/drawing/2014/main" id="{80759735-6AB7-035F-B433-A1D482F7D3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4960" y="2666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1510"/>
    </mc:Choice>
    <mc:Fallback xmlns="">
      <p:transition spd="slow" advClick="0" advTm="1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156277" y="336333"/>
            <a:ext cx="3656771"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Who Lives in Ghana?</a:t>
            </a:r>
            <a:endParaRPr sz="3200" dirty="0">
              <a:latin typeface="Calibri" panose="020F0502020204030204" pitchFamily="34" charset="0"/>
              <a:cs typeface="Calibri" panose="020F0502020204030204" pitchFamily="34" charset="0"/>
            </a:endParaRPr>
          </a:p>
        </p:txBody>
      </p:sp>
      <p:sp>
        <p:nvSpPr>
          <p:cNvPr id="106" name="Google Shape;106;p19"/>
          <p:cNvSpPr txBox="1">
            <a:spLocks noGrp="1"/>
          </p:cNvSpPr>
          <p:nvPr>
            <p:ph type="body" idx="1"/>
          </p:nvPr>
        </p:nvSpPr>
        <p:spPr>
          <a:xfrm>
            <a:off x="26433" y="1287016"/>
            <a:ext cx="3996927" cy="3303272"/>
          </a:xfrm>
          <a:prstGeom prst="rect">
            <a:avLst/>
          </a:prstGeom>
        </p:spPr>
        <p:txBody>
          <a:bodyPr spcFirstLastPara="1" wrap="square" lIns="91425" tIns="91425" rIns="91425" bIns="91425" anchor="t" anchorCtr="0">
            <a:normAutofit fontScale="62500" lnSpcReduction="20000"/>
          </a:bodyPr>
          <a:lstStyle/>
          <a:p>
            <a:pPr marL="457200" lvl="0" indent="-330200" algn="l" rtl="0">
              <a:spcBef>
                <a:spcPts val="0"/>
              </a:spcBef>
              <a:spcAft>
                <a:spcPts val="0"/>
              </a:spcAft>
              <a:buSzPts val="1600"/>
              <a:buChar char="●"/>
            </a:pPr>
            <a:r>
              <a:rPr lang="en" sz="2300" dirty="0">
                <a:solidFill>
                  <a:schemeClr val="tx1"/>
                </a:solidFill>
                <a:latin typeface="Calibri" panose="020F0502020204030204" pitchFamily="34" charset="0"/>
                <a:cs typeface="Calibri" panose="020F0502020204030204" pitchFamily="34" charset="0"/>
              </a:rPr>
              <a:t>Around </a:t>
            </a:r>
            <a:r>
              <a:rPr lang="en-US" sz="2300" dirty="0">
                <a:solidFill>
                  <a:schemeClr val="tx1"/>
                </a:solidFill>
                <a:effectLst/>
                <a:latin typeface="Calibri" panose="020F0502020204030204" pitchFamily="34" charset="0"/>
                <a:cs typeface="Calibri" panose="020F0502020204030204" pitchFamily="34" charset="0"/>
              </a:rPr>
              <a:t>34,121,985</a:t>
            </a:r>
            <a:r>
              <a:rPr lang="en" sz="2300" dirty="0">
                <a:solidFill>
                  <a:schemeClr val="tx1"/>
                </a:solidFill>
                <a:latin typeface="Calibri" panose="020F0502020204030204" pitchFamily="34" charset="0"/>
                <a:cs typeface="Calibri" panose="020F0502020204030204" pitchFamily="34" charset="0"/>
              </a:rPr>
              <a:t> people live in Ghana.</a:t>
            </a:r>
            <a:endParaRPr sz="2300" dirty="0">
              <a:solidFill>
                <a:schemeClr val="tx1"/>
              </a:solidFill>
              <a:latin typeface="Calibri" panose="020F0502020204030204" pitchFamily="34" charset="0"/>
              <a:cs typeface="Calibri" panose="020F0502020204030204" pitchFamily="34" charset="0"/>
            </a:endParaRPr>
          </a:p>
          <a:p>
            <a:pPr marL="457200" lvl="0" indent="-330200" algn="l" rtl="0">
              <a:spcBef>
                <a:spcPts val="0"/>
              </a:spcBef>
              <a:spcAft>
                <a:spcPts val="0"/>
              </a:spcAft>
              <a:buSzPts val="1600"/>
              <a:buChar char="●"/>
            </a:pPr>
            <a:r>
              <a:rPr lang="en" sz="2300" dirty="0">
                <a:solidFill>
                  <a:schemeClr val="tx1"/>
                </a:solidFill>
                <a:latin typeface="Calibri" panose="020F0502020204030204" pitchFamily="34" charset="0"/>
                <a:cs typeface="Calibri" panose="020F0502020204030204" pitchFamily="34" charset="0"/>
              </a:rPr>
              <a:t>In 2023,</a:t>
            </a:r>
            <a:r>
              <a:rPr lang="en-US" sz="2300" dirty="0">
                <a:solidFill>
                  <a:schemeClr val="tx1"/>
                </a:solidFill>
                <a:latin typeface="Calibri" panose="020F0502020204030204" pitchFamily="34" charset="0"/>
                <a:cs typeface="Calibri" panose="020F0502020204030204" pitchFamily="34" charset="0"/>
              </a:rPr>
              <a:t> The median age in Ghana was 20.7 years.</a:t>
            </a:r>
            <a:endParaRPr lang="en" sz="2300" dirty="0">
              <a:solidFill>
                <a:schemeClr val="tx1"/>
              </a:solidFill>
              <a:latin typeface="Calibri" panose="020F0502020204030204" pitchFamily="34" charset="0"/>
              <a:cs typeface="Calibri" panose="020F0502020204030204" pitchFamily="34" charset="0"/>
            </a:endParaRPr>
          </a:p>
          <a:p>
            <a:pPr indent="-330200">
              <a:buSzPts val="1600"/>
            </a:pPr>
            <a:r>
              <a:rPr lang="en-US" sz="2300" dirty="0">
                <a:solidFill>
                  <a:schemeClr val="tx1"/>
                </a:solidFill>
                <a:latin typeface="Calibri" panose="020F0502020204030204" pitchFamily="34" charset="0"/>
                <a:cs typeface="Calibri" panose="020F0502020204030204" pitchFamily="34" charset="0"/>
              </a:rPr>
              <a:t>Infant Mortality Rate and Deaths of Children under 5 Years Old in Ghana is </a:t>
            </a:r>
            <a:r>
              <a:rPr lang="en-US" sz="2300" dirty="0">
                <a:solidFill>
                  <a:schemeClr val="tx1"/>
                </a:solidFill>
                <a:effectLst/>
                <a:latin typeface="Calibri" panose="020F0502020204030204" pitchFamily="34" charset="0"/>
                <a:cs typeface="Calibri" panose="020F0502020204030204" pitchFamily="34" charset="0"/>
              </a:rPr>
              <a:t>32.1, and 43.5.</a:t>
            </a:r>
          </a:p>
          <a:p>
            <a:pPr indent="-330200">
              <a:buSzPts val="1600"/>
            </a:pPr>
            <a:r>
              <a:rPr lang="en-US" sz="2300" dirty="0">
                <a:solidFill>
                  <a:schemeClr val="tx1"/>
                </a:solidFill>
                <a:latin typeface="Calibri" panose="020F0502020204030204" pitchFamily="34" charset="0"/>
                <a:cs typeface="Calibri" panose="020F0502020204030204" pitchFamily="34" charset="0"/>
              </a:rPr>
              <a:t>The Largest cities in Ghana are:</a:t>
            </a:r>
          </a:p>
          <a:p>
            <a:pPr marL="127000" indent="0">
              <a:buSzPts val="1600"/>
              <a:buNone/>
            </a:pPr>
            <a:endParaRPr lang="en-US" sz="2300" dirty="0">
              <a:solidFill>
                <a:schemeClr val="tx1"/>
              </a:solidFill>
              <a:latin typeface="Calibri" panose="020F0502020204030204" pitchFamily="34" charset="0"/>
              <a:cs typeface="Calibri" panose="020F0502020204030204" pitchFamily="34" charset="0"/>
            </a:endParaRPr>
          </a:p>
          <a:p>
            <a:pPr marL="146050" marR="0" indent="0" algn="ctr" rtl="0" fontAlgn="ctr">
              <a:spcBef>
                <a:spcPts val="0"/>
              </a:spcBef>
              <a:spcAft>
                <a:spcPts val="0"/>
              </a:spcAft>
              <a:buNone/>
            </a:pPr>
            <a:r>
              <a:rPr lang="en-US" sz="2300" b="0" i="0" u="none" strike="noStrike" dirty="0">
                <a:solidFill>
                  <a:schemeClr val="tx1"/>
                </a:solidFill>
                <a:effectLst/>
                <a:latin typeface="Calibri" panose="020F0502020204030204" pitchFamily="34" charset="0"/>
                <a:ea typeface="Roboto" panose="02000000000000000000" pitchFamily="2" charset="0"/>
                <a:cs typeface="Calibri" panose="020F0502020204030204" pitchFamily="34" charset="0"/>
              </a:rPr>
              <a:t>1. Accra,      1,963,264</a:t>
            </a:r>
          </a:p>
          <a:p>
            <a:pPr marL="146050" marR="0" indent="0" algn="ctr" rtl="0" fontAlgn="ctr">
              <a:spcBef>
                <a:spcPts val="0"/>
              </a:spcBef>
              <a:spcAft>
                <a:spcPts val="0"/>
              </a:spcAft>
              <a:buNone/>
            </a:pPr>
            <a:r>
              <a:rPr lang="en-US" sz="2300" b="0" i="0" u="none" strike="noStrike" dirty="0">
                <a:solidFill>
                  <a:schemeClr val="tx1"/>
                </a:solidFill>
                <a:effectLst/>
                <a:latin typeface="Calibri" panose="020F0502020204030204" pitchFamily="34" charset="0"/>
                <a:ea typeface="Roboto" panose="02000000000000000000" pitchFamily="2" charset="0"/>
                <a:cs typeface="Calibri" panose="020F0502020204030204" pitchFamily="34" charset="0"/>
              </a:rPr>
              <a:t>2. Kumasi,   1,468,609</a:t>
            </a:r>
          </a:p>
          <a:p>
            <a:pPr marL="146050" marR="0" indent="0" algn="ctr" rtl="0" fontAlgn="ctr">
              <a:spcBef>
                <a:spcPts val="0"/>
              </a:spcBef>
              <a:spcAft>
                <a:spcPts val="0"/>
              </a:spcAft>
              <a:buNone/>
            </a:pPr>
            <a:r>
              <a:rPr lang="en-US" sz="2300" b="0" i="0" u="none" strike="noStrike" dirty="0">
                <a:solidFill>
                  <a:schemeClr val="tx1"/>
                </a:solidFill>
                <a:effectLst/>
                <a:latin typeface="Calibri" panose="020F0502020204030204" pitchFamily="34" charset="0"/>
                <a:ea typeface="Roboto" panose="02000000000000000000" pitchFamily="2" charset="0"/>
                <a:cs typeface="Calibri" panose="020F0502020204030204" pitchFamily="34" charset="0"/>
              </a:rPr>
              <a:t>3. Tamale,      360,579</a:t>
            </a:r>
          </a:p>
          <a:p>
            <a:pPr marL="146050" marR="0" indent="0" algn="ctr" rtl="0" fontAlgn="ctr">
              <a:spcBef>
                <a:spcPts val="0"/>
              </a:spcBef>
              <a:spcAft>
                <a:spcPts val="0"/>
              </a:spcAft>
              <a:buNone/>
            </a:pPr>
            <a:r>
              <a:rPr lang="en-US" sz="2300" dirty="0">
                <a:solidFill>
                  <a:schemeClr val="tx1"/>
                </a:solidFill>
                <a:latin typeface="Calibri" panose="020F0502020204030204" pitchFamily="34" charset="0"/>
                <a:ea typeface="Roboto" panose="02000000000000000000" pitchFamily="2" charset="0"/>
                <a:cs typeface="Calibri" panose="020F0502020204030204" pitchFamily="34" charset="0"/>
              </a:rPr>
              <a:t>4. </a:t>
            </a:r>
            <a:r>
              <a:rPr lang="en-US" sz="2300" b="0" i="0" u="none" strike="noStrike" dirty="0">
                <a:solidFill>
                  <a:schemeClr val="tx1"/>
                </a:solidFill>
                <a:effectLst/>
                <a:latin typeface="Calibri" panose="020F0502020204030204" pitchFamily="34" charset="0"/>
                <a:ea typeface="Roboto" panose="02000000000000000000" pitchFamily="2" charset="0"/>
                <a:cs typeface="Calibri" panose="020F0502020204030204" pitchFamily="34" charset="0"/>
              </a:rPr>
              <a:t>Takoradi,    232,919</a:t>
            </a:r>
          </a:p>
          <a:p>
            <a:pPr marL="146050" marR="0" indent="0" algn="ctr" rtl="0" fontAlgn="ctr">
              <a:spcBef>
                <a:spcPts val="0"/>
              </a:spcBef>
              <a:spcAft>
                <a:spcPts val="0"/>
              </a:spcAft>
              <a:buNone/>
            </a:pPr>
            <a:r>
              <a:rPr lang="en-US" sz="2300" dirty="0">
                <a:solidFill>
                  <a:schemeClr val="tx1"/>
                </a:solidFill>
                <a:latin typeface="Calibri" panose="020F0502020204030204" pitchFamily="34" charset="0"/>
                <a:ea typeface="Roboto" panose="02000000000000000000" pitchFamily="2" charset="0"/>
                <a:cs typeface="Calibri" panose="020F0502020204030204" pitchFamily="34" charset="0"/>
              </a:rPr>
              <a:t>5.  </a:t>
            </a:r>
            <a:r>
              <a:rPr lang="en-US" sz="2300" b="0" i="0" u="none" strike="noStrike" dirty="0" err="1">
                <a:solidFill>
                  <a:schemeClr val="tx1"/>
                </a:solidFill>
                <a:effectLst/>
                <a:latin typeface="Calibri" panose="020F0502020204030204" pitchFamily="34" charset="0"/>
                <a:ea typeface="Roboto" panose="02000000000000000000" pitchFamily="2" charset="0"/>
                <a:cs typeface="Calibri" panose="020F0502020204030204" pitchFamily="34" charset="0"/>
              </a:rPr>
              <a:t>Atsiaman</a:t>
            </a:r>
            <a:r>
              <a:rPr lang="en-US" sz="2300" b="0" i="0" u="none" strike="noStrike" dirty="0">
                <a:solidFill>
                  <a:schemeClr val="tx1"/>
                </a:solidFill>
                <a:effectLst/>
                <a:latin typeface="Calibri" panose="020F0502020204030204" pitchFamily="34" charset="0"/>
                <a:ea typeface="Roboto" panose="02000000000000000000" pitchFamily="2" charset="0"/>
                <a:cs typeface="Calibri" panose="020F0502020204030204" pitchFamily="34" charset="0"/>
              </a:rPr>
              <a:t>   202,932</a:t>
            </a:r>
            <a:endParaRPr lang="en-US" sz="2300" b="0" i="0" u="none" strike="noStrike" dirty="0">
              <a:solidFill>
                <a:schemeClr val="tx1"/>
              </a:solidFill>
              <a:effectLst/>
              <a:latin typeface="Calibri" panose="020F0502020204030204" pitchFamily="34" charset="0"/>
              <a:cs typeface="Calibri" panose="020F0502020204030204" pitchFamily="34" charset="0"/>
            </a:endParaRPr>
          </a:p>
          <a:p>
            <a:pPr marL="146050" marR="0" indent="0" algn="l" rtl="0" fontAlgn="ctr">
              <a:spcBef>
                <a:spcPts val="0"/>
              </a:spcBef>
              <a:spcAft>
                <a:spcPts val="0"/>
              </a:spcAft>
              <a:buNone/>
            </a:pPr>
            <a:endParaRPr lang="en-US" sz="1800" b="0" i="0" u="none" strike="noStrike" dirty="0">
              <a:effectLst/>
              <a:latin typeface="Arial" panose="020B0604020202020204" pitchFamily="34" charset="0"/>
            </a:endParaRPr>
          </a:p>
          <a:p>
            <a:pPr marL="146050" marR="0" indent="0" algn="l" rtl="0" fontAlgn="ctr">
              <a:spcBef>
                <a:spcPts val="0"/>
              </a:spcBef>
              <a:spcAft>
                <a:spcPts val="0"/>
              </a:spcAft>
              <a:buNone/>
            </a:pPr>
            <a:endParaRPr lang="en-US" sz="1800" b="0" i="0" u="none" strike="noStrike" dirty="0">
              <a:effectLst/>
              <a:latin typeface="Arial" panose="020B0604020202020204" pitchFamily="34" charset="0"/>
            </a:endParaRPr>
          </a:p>
          <a:p>
            <a:pPr marL="146050" marR="0" indent="0" algn="l" rtl="0" fontAlgn="ctr">
              <a:spcBef>
                <a:spcPts val="0"/>
              </a:spcBef>
              <a:spcAft>
                <a:spcPts val="0"/>
              </a:spcAft>
              <a:buNone/>
            </a:pPr>
            <a:endParaRPr lang="en-US" sz="1800" b="0" i="0" u="none" strike="noStrike" dirty="0">
              <a:effectLst/>
              <a:latin typeface="Arial" panose="020B0604020202020204" pitchFamily="34" charset="0"/>
            </a:endParaRPr>
          </a:p>
          <a:p>
            <a:pPr marR="0" algn="l" rtl="0" fontAlgn="ctr">
              <a:spcBef>
                <a:spcPts val="0"/>
              </a:spcBef>
              <a:spcAft>
                <a:spcPts val="0"/>
              </a:spcAft>
            </a:pPr>
            <a:endParaRPr lang="en-US" sz="1800" b="0" i="0" u="none" strike="noStrike" dirty="0">
              <a:effectLst/>
              <a:latin typeface="Arial" panose="020B0604020202020204" pitchFamily="34" charset="0"/>
            </a:endParaRPr>
          </a:p>
          <a:p>
            <a:pPr indent="-330200">
              <a:buSzPts val="1600"/>
            </a:pPr>
            <a:endParaRPr lang="en-US" sz="1600" dirty="0">
              <a:latin typeface="Calibri" panose="020F0502020204030204" pitchFamily="34" charset="0"/>
              <a:cs typeface="Calibri" panose="020F0502020204030204" pitchFamily="34" charset="0"/>
            </a:endParaRPr>
          </a:p>
        </p:txBody>
      </p:sp>
      <p:pic>
        <p:nvPicPr>
          <p:cNvPr id="5" name="Picture 4" descr="A black and white logo&#10;&#10;Description automatically generated">
            <a:extLst>
              <a:ext uri="{FF2B5EF4-FFF2-40B4-BE49-F238E27FC236}">
                <a16:creationId xmlns:a16="http://schemas.microsoft.com/office/drawing/2014/main" id="{B3E50D74-9EC4-E3EE-A99E-E1287031BCCA}"/>
              </a:ext>
            </a:extLst>
          </p:cNvPr>
          <p:cNvPicPr>
            <a:picLocks noChangeAspect="1"/>
          </p:cNvPicPr>
          <p:nvPr/>
        </p:nvPicPr>
        <p:blipFill>
          <a:blip r:embed="rId5"/>
          <a:stretch>
            <a:fillRect/>
          </a:stretch>
        </p:blipFill>
        <p:spPr>
          <a:xfrm>
            <a:off x="7217181" y="9144"/>
            <a:ext cx="1868343" cy="512064"/>
          </a:xfrm>
          <a:prstGeom prst="rect">
            <a:avLst/>
          </a:prstGeom>
        </p:spPr>
      </p:pic>
      <p:pic>
        <p:nvPicPr>
          <p:cNvPr id="2" name="Picture 1" descr="A map of the region&#10;&#10;Description automatically generated">
            <a:extLst>
              <a:ext uri="{FF2B5EF4-FFF2-40B4-BE49-F238E27FC236}">
                <a16:creationId xmlns:a16="http://schemas.microsoft.com/office/drawing/2014/main" id="{FE371AD9-8B69-1C50-D633-D2E88F7AE086}"/>
              </a:ext>
            </a:extLst>
          </p:cNvPr>
          <p:cNvPicPr>
            <a:picLocks noChangeAspect="1"/>
          </p:cNvPicPr>
          <p:nvPr/>
        </p:nvPicPr>
        <p:blipFill>
          <a:blip r:embed="rId6"/>
          <a:stretch>
            <a:fillRect/>
          </a:stretch>
        </p:blipFill>
        <p:spPr>
          <a:xfrm>
            <a:off x="3813048" y="1300902"/>
            <a:ext cx="5303520" cy="3194746"/>
          </a:xfrm>
          <a:prstGeom prst="rect">
            <a:avLst/>
          </a:prstGeom>
        </p:spPr>
      </p:pic>
      <p:pic>
        <p:nvPicPr>
          <p:cNvPr id="4" name="1D15A768-F44C-4D7F-96F1-AABB92DEDADD">
            <a:extLst>
              <a:ext uri="{FF2B5EF4-FFF2-40B4-BE49-F238E27FC236}">
                <a16:creationId xmlns:a16="http://schemas.microsoft.com/office/drawing/2014/main" id="{1B6385AF-1E1E-3FBE-E7BA-DDE53660DD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144" y="4494277"/>
            <a:ext cx="669568" cy="63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1, Slide #10, Who Lives in Ghana">
            <a:hlinkClick r:id="" action="ppaction://media"/>
            <a:extLst>
              <a:ext uri="{FF2B5EF4-FFF2-40B4-BE49-F238E27FC236}">
                <a16:creationId xmlns:a16="http://schemas.microsoft.com/office/drawing/2014/main" id="{5E9DB2FE-EB49-C487-E55B-8689B76561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52008" y="74759"/>
            <a:ext cx="812800" cy="812800"/>
          </a:xfrm>
          <a:prstGeom prst="rect">
            <a:avLst/>
          </a:prstGeom>
        </p:spPr>
      </p:pic>
    </p:spTree>
    <p:extLst>
      <p:ext uri="{BB962C8B-B14F-4D97-AF65-F5344CB8AC3E}">
        <p14:creationId xmlns:p14="http://schemas.microsoft.com/office/powerpoint/2010/main" val="3943442055"/>
      </p:ext>
    </p:extLst>
  </p:cSld>
  <p:clrMapOvr>
    <a:masterClrMapping/>
  </p:clrMapOvr>
  <mc:AlternateContent xmlns:mc="http://schemas.openxmlformats.org/markup-compatibility/2006" xmlns:p14="http://schemas.microsoft.com/office/powerpoint/2010/main">
    <mc:Choice Requires="p14">
      <p:transition spd="slow" p14:dur="2000" advClick="0" advTm="1120"/>
    </mc:Choice>
    <mc:Fallback xmlns="">
      <p:transition spd="slow" advClick="0" advTm="1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2116</TotalTime>
  <Words>1344</Words>
  <Application>Microsoft Macintosh PowerPoint</Application>
  <PresentationFormat>On-screen Show (16:9)</PresentationFormat>
  <Paragraphs>93</Paragraphs>
  <Slides>12</Slides>
  <Notes>10</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-apple-system-font</vt:lpstr>
      <vt:lpstr>Arial</vt:lpstr>
      <vt:lpstr>Times New Roman</vt:lpstr>
      <vt:lpstr>Roboto</vt:lpstr>
      <vt:lpstr>Calibri</vt:lpstr>
      <vt:lpstr>Merriweather</vt:lpstr>
      <vt:lpstr>Paradigm</vt:lpstr>
      <vt:lpstr>Ghana and Pan-Africanism:   A contextual study of its history, geography, and community into the 21st-century.  </vt:lpstr>
      <vt:lpstr>Hello,  Akwaaba! </vt:lpstr>
      <vt:lpstr>Before We Start...</vt:lpstr>
      <vt:lpstr>In Today’s Lesson #1.</vt:lpstr>
      <vt:lpstr>Where in the World is Ghana? </vt:lpstr>
      <vt:lpstr>Historical Context : Ghana’s Story</vt:lpstr>
      <vt:lpstr>Historical Context : Ghana’s Story</vt:lpstr>
      <vt:lpstr>What the Flag of Ghana means</vt:lpstr>
      <vt:lpstr>Who Lives in Ghana?</vt:lpstr>
      <vt:lpstr>Also in Today’s  Lesson #1.</vt:lpstr>
      <vt:lpstr>Online References on Ghana</vt:lpstr>
      <vt:lpstr>Additional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Demographic Trends in Sweden Part 1: Context</dc:title>
  <dc:creator>Liz Stopka</dc:creator>
  <cp:lastModifiedBy>benjamin mchie</cp:lastModifiedBy>
  <cp:revision>76</cp:revision>
  <dcterms:modified xsi:type="dcterms:W3CDTF">2023-12-23T15:42:29Z</dcterms:modified>
</cp:coreProperties>
</file>