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66" r:id="rId2"/>
    <p:sldId id="267" r:id="rId3"/>
    <p:sldId id="268" r:id="rId4"/>
    <p:sldId id="281" r:id="rId5"/>
    <p:sldId id="270" r:id="rId6"/>
    <p:sldId id="271" r:id="rId7"/>
    <p:sldId id="272" r:id="rId8"/>
    <p:sldId id="273" r:id="rId9"/>
    <p:sldId id="283" r:id="rId10"/>
    <p:sldId id="282" r:id="rId11"/>
  </p:sldIdLst>
  <p:sldSz cx="9144000" cy="5143500" type="screen16x9"/>
  <p:notesSz cx="6858000" cy="9144000"/>
  <p:embeddedFontLst>
    <p:embeddedFont>
      <p:font typeface="Merriweather" pitchFamily="2" charset="77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33BDF-5001-4815-B87E-87DBD1C4CA67}" v="16" dt="2022-10-05T15:55:11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 varScale="1">
        <p:scale>
          <a:sx n="139" d="100"/>
          <a:sy n="139" d="100"/>
        </p:scale>
        <p:origin x="84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4fd7a52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4fd7a52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Hi, welcome to the recent demographic trends in Ghana, this PowerPoint is part of a two-part study abroad series brought to you by the African American Registry and the </a:t>
            </a:r>
            <a:r>
              <a:rPr lang="en-US" dirty="0" err="1"/>
              <a:t>Nkwa</a:t>
            </a:r>
            <a:r>
              <a:rPr lang="en-US" dirty="0"/>
              <a:t> Foundation.  It is presented by me Harriet </a:t>
            </a:r>
            <a:r>
              <a:rPr lang="en-US" dirty="0" err="1"/>
              <a:t>Kofo</a:t>
            </a:r>
            <a:r>
              <a:rPr lang="en-US" dirty="0"/>
              <a:t>-Acquah.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cc0bab7e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cc0bab7e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Hello, Akwaaba, to lesson #1 of Street Team International, Ghana. I am Harriet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Korkor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-Acquah, managing director of Union Group Companies, and a Ghanaian Law Student. Here I’m standing in Black Star Square, Accra, Ghana.  I am an Akan, and my first language is Twi.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724024361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4724024361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782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this lesson, our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objectives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are to continue to learn of Pan-Africanism. </a:t>
            </a:r>
            <a:r>
              <a:rPr lang="en" sz="2000" dirty="0"/>
              <a:t>The next two slides are videos for understanding Ghanaian positions on Pan-Africanism.  </a:t>
            </a:r>
            <a:r>
              <a:rPr lang="en-US" sz="1800" dirty="0"/>
              <a:t>Later, Street Team International will present context through basic Ghanaian vocabulary related to Ghanaian demographics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724024361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4724024361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782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this lesson, </a:t>
            </a:r>
            <a:r>
              <a:rPr lang="en" sz="2000" dirty="0"/>
              <a:t>The next four slides will </a:t>
            </a:r>
            <a:r>
              <a:rPr lang="en-US" sz="1800" dirty="0"/>
              <a:t> present basic Ghanaian vocabulary related to </a:t>
            </a:r>
            <a:r>
              <a:rPr lang="en-US" sz="1800"/>
              <a:t>Ghana.  These </a:t>
            </a:r>
            <a:r>
              <a:rPr lang="en-US" sz="1800" dirty="0"/>
              <a:t>four vocabulary slides will be translations from Twi  to English. </a:t>
            </a:r>
          </a:p>
        </p:txBody>
      </p:sp>
    </p:spTree>
    <p:extLst>
      <p:ext uri="{BB962C8B-B14F-4D97-AF65-F5344CB8AC3E}">
        <p14:creationId xmlns:p14="http://schemas.microsoft.com/office/powerpoint/2010/main" val="336907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b3a0f23f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b3a0f23f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b3a0f23f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b3a0f23f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4724024361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4724024361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b3a0f23f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b3a0f23f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724024361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4724024361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two slides will provide a video interview for deeper understanding of Pan-Africanism.  The commentary comes from PAHM CEO,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Pashington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Obeng and Joshua Kessie, a high school student.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first African country to gain independence from colonialism, Pan-Africanism through Ghana is a natural place for learning.  The final Street Team International slide has sources and references for further abroad study, I appreciate your time;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Madase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998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oughtco.com/what-is-pan-africanism-44450" TargetMode="External"/><Relationship Id="rId3" Type="http://schemas.openxmlformats.org/officeDocument/2006/relationships/hyperlink" Target="http://nkwafoundation.org/" TargetMode="External"/><Relationship Id="rId7" Type="http://schemas.openxmlformats.org/officeDocument/2006/relationships/hyperlink" Target="https://www.historians.org/teaching-and-learning/teaching-resources-for-historians/teaching-and-learning-in-the-digital-age/through-the-lens-of-history-biafra-nigeria-the-west-and-the-world/the-colonial-and-pre-colonial-eras-in-nigeria/the-pan-african-movement" TargetMode="External"/><Relationship Id="rId2" Type="http://schemas.openxmlformats.org/officeDocument/2006/relationships/hyperlink" Target="https://www.afrosvenskarna.se/afrosvensk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ritannica.com/summary/Pan-Africanis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www.panafricanresources.com/about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pahmuseum.org/" TargetMode="External"/><Relationship Id="rId9" Type="http://schemas.openxmlformats.org/officeDocument/2006/relationships/hyperlink" Target="https://panafricancongress.org/a-brief-history-of-the-pan-african-movemen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ctrTitle"/>
          </p:nvPr>
        </p:nvSpPr>
        <p:spPr>
          <a:xfrm>
            <a:off x="311700" y="228828"/>
            <a:ext cx="8520600" cy="1572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Ghana and Pan-Africanism Part 2: </a:t>
            </a:r>
            <a:b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Recent demographic Trends in Ghana, and useful Vocabulary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726287A-710C-A490-DF9F-D021144BD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1" y="4357201"/>
            <a:ext cx="2099908" cy="575530"/>
          </a:xfrm>
          <a:prstGeom prst="rect">
            <a:avLst/>
          </a:prstGeom>
        </p:spPr>
      </p:pic>
      <p:sp>
        <p:nvSpPr>
          <p:cNvPr id="5" name="Google Shape;65;p13">
            <a:extLst>
              <a:ext uri="{FF2B5EF4-FFF2-40B4-BE49-F238E27FC236}">
                <a16:creationId xmlns:a16="http://schemas.microsoft.com/office/drawing/2014/main" id="{5F03DC5A-9B78-88B8-9ED1-B44381A197B6}"/>
              </a:ext>
            </a:extLst>
          </p:cNvPr>
          <p:cNvSpPr txBox="1">
            <a:spLocks/>
          </p:cNvSpPr>
          <p:nvPr/>
        </p:nvSpPr>
        <p:spPr>
          <a:xfrm>
            <a:off x="311700" y="2235176"/>
            <a:ext cx="4671780" cy="69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 collaboration between the African American Registry and the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Nkawa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Foundation</a:t>
            </a:r>
          </a:p>
          <a:p>
            <a:pPr marL="0" indent="0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Presented by Harriet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Kofor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-Acquah, Ghanaian Manager, and Law Student</a:t>
            </a:r>
          </a:p>
        </p:txBody>
      </p:sp>
      <p:pic>
        <p:nvPicPr>
          <p:cNvPr id="6" name="1D15A768-F44C-4D7F-96F1-AABB92DEDADD">
            <a:extLst>
              <a:ext uri="{FF2B5EF4-FFF2-40B4-BE49-F238E27FC236}">
                <a16:creationId xmlns:a16="http://schemas.microsoft.com/office/drawing/2014/main" id="{6C270F75-B6E6-91BA-325C-7A61673E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3072245"/>
            <a:ext cx="983799" cy="93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6F8E2-56DF-B97C-3723-03F29155D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35819"/>
            <a:ext cx="4973532" cy="3807681"/>
          </a:xfrm>
        </p:spPr>
        <p:txBody>
          <a:bodyPr>
            <a:normAutofit/>
          </a:bodyPr>
          <a:lstStyle/>
          <a:p>
            <a:pPr marL="146050" indent="0">
              <a:buNone/>
            </a:pPr>
            <a:endParaRPr lang="sv-SE" dirty="0">
              <a:hlinkClick r:id="rId2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NKWA Foundation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Pan African Heritage Museum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Pan-African Resources 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Britannica. COM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Historians.org 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Thoughtco.com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Pan-African Congress.org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624764D1-655C-EC3F-6CB7-10EF8903AC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7181" y="9144"/>
            <a:ext cx="1868343" cy="512064"/>
          </a:xfrm>
          <a:prstGeom prst="rect">
            <a:avLst/>
          </a:prstGeom>
        </p:spPr>
      </p:pic>
      <p:sp>
        <p:nvSpPr>
          <p:cNvPr id="10" name="Google Shape;187;p30">
            <a:extLst>
              <a:ext uri="{FF2B5EF4-FFF2-40B4-BE49-F238E27FC236}">
                <a16:creationId xmlns:a16="http://schemas.microsoft.com/office/drawing/2014/main" id="{179A4C63-8239-CD2B-8147-E92883662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25" y="308901"/>
            <a:ext cx="2120579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1D15A768-F44C-4D7F-96F1-AABB92DEDADD">
            <a:extLst>
              <a:ext uri="{FF2B5EF4-FFF2-40B4-BE49-F238E27FC236}">
                <a16:creationId xmlns:a16="http://schemas.microsoft.com/office/drawing/2014/main" id="{B0260367-C5EF-0583-9805-5048F404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1;p23">
            <a:extLst>
              <a:ext uri="{FF2B5EF4-FFF2-40B4-BE49-F238E27FC236}">
                <a16:creationId xmlns:a16="http://schemas.microsoft.com/office/drawing/2014/main" id="{7CD41983-CC2A-4C7A-9AF0-FB49D161CBA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41778" y="4283964"/>
            <a:ext cx="877622" cy="85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69B8C15-CA2F-870E-C8CB-0EDBB5A98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64" y="4425967"/>
            <a:ext cx="2099908" cy="575530"/>
          </a:xfrm>
          <a:prstGeom prst="rect">
            <a:avLst/>
          </a:prstGeom>
        </p:spPr>
      </p:pic>
      <p:pic>
        <p:nvPicPr>
          <p:cNvPr id="4" name="Google Shape;149;p24">
            <a:extLst>
              <a:ext uri="{FF2B5EF4-FFF2-40B4-BE49-F238E27FC236}">
                <a16:creationId xmlns:a16="http://schemas.microsoft.com/office/drawing/2014/main" id="{462684E4-26C8-6A1B-4B4B-9F7EFE624BAA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 rot="5400000">
            <a:off x="3787901" y="491491"/>
            <a:ext cx="5143502" cy="416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;p14">
            <a:extLst>
              <a:ext uri="{FF2B5EF4-FFF2-40B4-BE49-F238E27FC236}">
                <a16:creationId xmlns:a16="http://schemas.microsoft.com/office/drawing/2014/main" id="{1615D7B2-B7D7-5CC5-973F-6A8882A5F2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1" y="501650"/>
            <a:ext cx="1901922" cy="1035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Hello,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Akwaaba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1D15A768-F44C-4D7F-96F1-AABB92DEDADD">
            <a:extLst>
              <a:ext uri="{FF2B5EF4-FFF2-40B4-BE49-F238E27FC236}">
                <a16:creationId xmlns:a16="http://schemas.microsoft.com/office/drawing/2014/main" id="{02B600E7-FF7A-66C7-62F4-6393AD7B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TI, 2, Open">
            <a:hlinkClick r:id="" action="ppaction://media"/>
            <a:extLst>
              <a:ext uri="{FF2B5EF4-FFF2-40B4-BE49-F238E27FC236}">
                <a16:creationId xmlns:a16="http://schemas.microsoft.com/office/drawing/2014/main" id="{9AF2208E-D61A-90F8-541F-B4625A444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408" y="165506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7243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In Today’s Lesson #2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4644675" y="171741"/>
            <a:ext cx="4166400" cy="3120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today’s lesson #2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Street Team International will present background through basic Ghanaian vocabulary related to Ghanaian demographics.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bottom of this page, Street Team International will share four videos for understanding Ghanaian positions on Pan-Africanism.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commentary comes from the first two feature PAHM CEO,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Pashington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Obeng and Joshua Kessie, a high school student.</a:t>
            </a:r>
          </a:p>
          <a:p>
            <a:pPr marL="457200" lvl="0" indent="-35782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endParaRPr sz="2132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340C6E6-2A4A-25F2-A8F7-FBEC2ECD4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1" y="4357201"/>
            <a:ext cx="2099908" cy="575530"/>
          </a:xfrm>
          <a:prstGeom prst="rect">
            <a:avLst/>
          </a:prstGeom>
        </p:spPr>
      </p:pic>
      <p:pic>
        <p:nvPicPr>
          <p:cNvPr id="3" name="1D15A768-F44C-4D7F-96F1-AABB92DEDADD">
            <a:extLst>
              <a:ext uri="{FF2B5EF4-FFF2-40B4-BE49-F238E27FC236}">
                <a16:creationId xmlns:a16="http://schemas.microsoft.com/office/drawing/2014/main" id="{AE50DFFB-7B2D-7C4E-7D36-64AEA0F4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#2, slide #4, empty">
            <a:hlinkClick r:id="" action="ppaction://media"/>
            <a:extLst>
              <a:ext uri="{FF2B5EF4-FFF2-40B4-BE49-F238E27FC236}">
                <a16:creationId xmlns:a16="http://schemas.microsoft.com/office/drawing/2014/main" id="{D522ABF2-55D7-EB58-4991-B3B6067DA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25" y="154507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0"/>
    </mc:Choice>
    <mc:Fallback>
      <p:transition spd="slow" advClick="0" advTm="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1218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In Today’s Lesson #2, </a:t>
            </a:r>
            <a:b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Twi Language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4644675" y="171741"/>
            <a:ext cx="4166400" cy="27269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782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The next four slides will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present basic Ghanaian vocabulary related to Ghana</a:t>
            </a:r>
          </a:p>
          <a:p>
            <a:pPr marL="457200" lvl="0" indent="-35782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These four vocabulary slides will be translations from Twi  to English. </a:t>
            </a:r>
          </a:p>
          <a:p>
            <a:pPr marL="457200" lvl="0" indent="-35782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endParaRPr sz="2132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340C6E6-2A4A-25F2-A8F7-FBEC2ECD4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1" y="4357201"/>
            <a:ext cx="2099908" cy="575530"/>
          </a:xfrm>
          <a:prstGeom prst="rect">
            <a:avLst/>
          </a:prstGeom>
        </p:spPr>
      </p:pic>
      <p:pic>
        <p:nvPicPr>
          <p:cNvPr id="4" name="1D15A768-F44C-4D7F-96F1-AABB92DEDADD">
            <a:extLst>
              <a:ext uri="{FF2B5EF4-FFF2-40B4-BE49-F238E27FC236}">
                <a16:creationId xmlns:a16="http://schemas.microsoft.com/office/drawing/2014/main" id="{9B4AE0B0-A538-FD5D-108C-82FE50FE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#2, Slide #6, Twi to English">
            <a:hlinkClick r:id="" action="ppaction://media"/>
            <a:extLst>
              <a:ext uri="{FF2B5EF4-FFF2-40B4-BE49-F238E27FC236}">
                <a16:creationId xmlns:a16="http://schemas.microsoft.com/office/drawing/2014/main" id="{09F7F9CB-1EA8-C6BC-4CB2-60C8D8781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6889" y="2417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"/>
    </mc:Choice>
    <mc:Fallback xmlns="">
      <p:transition spd="slow" advClick="0" advTm="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311726" y="1535700"/>
            <a:ext cx="304868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Twi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ak" sz="2000">
                <a:latin typeface="Calibri" panose="020F0502020204030204" pitchFamily="34" charset="0"/>
                <a:cs typeface="Calibri" panose="020F0502020204030204" pitchFamily="34" charset="0"/>
              </a:rPr>
              <a:t>nnipa dodow ho nsɛm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ak" sz="2000">
                <a:latin typeface="Calibri" panose="020F0502020204030204" pitchFamily="34" charset="0"/>
                <a:cs typeface="Calibri" panose="020F0502020204030204" pitchFamily="34" charset="0"/>
              </a:rPr>
              <a:t>nnipa dodoɔ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ak" sz="2000">
                <a:latin typeface="Calibri" panose="020F0502020204030204" pitchFamily="34" charset="0"/>
                <a:cs typeface="Calibri" panose="020F0502020204030204" pitchFamily="34" charset="0"/>
              </a:rPr>
              <a:t>ɛhɔfo a wɔyɛ aborɔfo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ak" sz="2000">
                <a:latin typeface="Calibri" panose="020F0502020204030204" pitchFamily="34" charset="0"/>
                <a:cs typeface="Calibri" panose="020F0502020204030204" pitchFamily="34" charset="0"/>
              </a:rPr>
              <a:t>ɔman / aman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Ghana</a:t>
            </a: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ak" sz="2000">
                <a:latin typeface="Calibri" panose="020F0502020204030204" pitchFamily="34" charset="0"/>
                <a:cs typeface="Calibri" panose="020F0502020204030204" pitchFamily="34" charset="0"/>
              </a:rPr>
              <a:t>Ghanafoɔ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2"/>
          </p:nvPr>
        </p:nvSpPr>
        <p:spPr>
          <a:xfrm>
            <a:off x="3841825" y="1485675"/>
            <a:ext cx="2979599" cy="27982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English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demography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indigenous people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country / countries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Ghana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Ghanaian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16B9789-D8BC-4E13-0B92-EB2860ED6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092" y="57708"/>
            <a:ext cx="2099908" cy="575530"/>
          </a:xfrm>
          <a:prstGeom prst="rect">
            <a:avLst/>
          </a:prstGeom>
        </p:spPr>
      </p:pic>
      <p:sp>
        <p:nvSpPr>
          <p:cNvPr id="9" name="Google Shape;187;p30">
            <a:extLst>
              <a:ext uri="{FF2B5EF4-FFF2-40B4-BE49-F238E27FC236}">
                <a16:creationId xmlns:a16="http://schemas.microsoft.com/office/drawing/2014/main" id="{CF556A10-EB13-1451-9176-A0CB5D9575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25" y="308901"/>
            <a:ext cx="3556187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Slide 1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1D15A768-F44C-4D7F-96F1-AABB92DEDADD">
            <a:extLst>
              <a:ext uri="{FF2B5EF4-FFF2-40B4-BE49-F238E27FC236}">
                <a16:creationId xmlns:a16="http://schemas.microsoft.com/office/drawing/2014/main" id="{7C9297F9-1DD9-AB4A-5696-6E97087F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#2, Vocabulary, slide 1">
            <a:hlinkClick r:id="" action="ppaction://media"/>
            <a:extLst>
              <a:ext uri="{FF2B5EF4-FFF2-40B4-BE49-F238E27FC236}">
                <a16:creationId xmlns:a16="http://schemas.microsoft.com/office/drawing/2014/main" id="{FF3A6A0C-BEA6-0A87-E93D-3A79A1338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1624" y="4673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"/>
    </mc:Choice>
    <mc:Fallback xmlns="">
      <p:transition spd="slow" advClick="0" advTm="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101388" y="1322820"/>
            <a:ext cx="3647652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Twi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atubrafo ho nsɛm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atubrafo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atutra a wɔde kɔ mmeae foforo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sɛ wobɛtu akɔ baabi foforɔ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sɛ wobeguan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Pan-Africanfoɔ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guankɔbea hwehwɛfo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lnSpc>
                <a:spcPct val="114000"/>
              </a:lnSpc>
              <a:spcAft>
                <a:spcPts val="0"/>
              </a:spcAft>
              <a:buSzPts val="2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hɔhoɔ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2"/>
          </p:nvPr>
        </p:nvSpPr>
        <p:spPr>
          <a:xfrm>
            <a:off x="4212844" y="1388575"/>
            <a:ext cx="2921712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immigration</a:t>
            </a: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immigrant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migration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to move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to flee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Pan-African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asylum seeker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D028D6C-C971-7EC6-9510-B9DE33C53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092" y="57708"/>
            <a:ext cx="2099908" cy="575530"/>
          </a:xfrm>
          <a:prstGeom prst="rect">
            <a:avLst/>
          </a:prstGeom>
        </p:spPr>
      </p:pic>
      <p:sp>
        <p:nvSpPr>
          <p:cNvPr id="10" name="Google Shape;187;p30">
            <a:extLst>
              <a:ext uri="{FF2B5EF4-FFF2-40B4-BE49-F238E27FC236}">
                <a16:creationId xmlns:a16="http://schemas.microsoft.com/office/drawing/2014/main" id="{64F57B80-084F-CF5A-93F9-D00F61AEF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25" y="308901"/>
            <a:ext cx="3556187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Slide 2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1D15A768-F44C-4D7F-96F1-AABB92DEDADD">
            <a:extLst>
              <a:ext uri="{FF2B5EF4-FFF2-40B4-BE49-F238E27FC236}">
                <a16:creationId xmlns:a16="http://schemas.microsoft.com/office/drawing/2014/main" id="{18455CC9-578E-26FF-17C7-E2F4737C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#2, Vocabulary, slide 2">
            <a:hlinkClick r:id="" action="ppaction://media"/>
            <a:extLst>
              <a:ext uri="{FF2B5EF4-FFF2-40B4-BE49-F238E27FC236}">
                <a16:creationId xmlns:a16="http://schemas.microsoft.com/office/drawing/2014/main" id="{97BC5FA6-AB17-2B52-EEA1-1E8BE8C4F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4336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"/>
    </mc:Choice>
    <mc:Fallback xmlns="">
      <p:transition spd="slow" advClick="0" advTm="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0" y="1306685"/>
            <a:ext cx="4589484" cy="3235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5000"/>
              </a:lnSpc>
              <a:spcAft>
                <a:spcPts val="0"/>
              </a:spcAft>
              <a:buNone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Twi</a:t>
            </a:r>
          </a:p>
          <a:p>
            <a:pPr marL="457200" lvl="0" indent="0" algn="l" rtl="0">
              <a:lnSpc>
                <a:spcPct val="95000"/>
              </a:lnSpc>
              <a:spcAft>
                <a:spcPts val="0"/>
              </a:spcAft>
              <a:buNone/>
            </a:pP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tu mmirika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mmusuakuw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mu nyiyim mmusua mu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nyiyim mmusuakuw a wofi mu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mmusuakuw mu kuw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nkannyan a wɔde tia mmusuakuw bi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atubrafo a wɔyɛe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Abusuakuw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6075" algn="l" rtl="0">
              <a:lnSpc>
                <a:spcPct val="95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kɔla anifurae (kɔla anifurae mmusua mu nyiyim) 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2"/>
          </p:nvPr>
        </p:nvSpPr>
        <p:spPr>
          <a:xfrm>
            <a:off x="4731037" y="1277100"/>
            <a:ext cx="3999900" cy="3235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race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racialized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racism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ethnicity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ethnic group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incitement against an ethnic group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colonialism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Tribe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color blindness (color blind racism)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12DC341-4F77-4F69-4D73-CB3E3C4F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092" y="57708"/>
            <a:ext cx="2099908" cy="575530"/>
          </a:xfrm>
          <a:prstGeom prst="rect">
            <a:avLst/>
          </a:prstGeom>
        </p:spPr>
      </p:pic>
      <p:sp>
        <p:nvSpPr>
          <p:cNvPr id="8" name="Google Shape;187;p30">
            <a:extLst>
              <a:ext uri="{FF2B5EF4-FFF2-40B4-BE49-F238E27FC236}">
                <a16:creationId xmlns:a16="http://schemas.microsoft.com/office/drawing/2014/main" id="{A6BB8760-2B79-4A1D-F3BA-85CD8B1432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25" y="308901"/>
            <a:ext cx="3556187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Slide 3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1D15A768-F44C-4D7F-96F1-AABB92DEDADD">
            <a:extLst>
              <a:ext uri="{FF2B5EF4-FFF2-40B4-BE49-F238E27FC236}">
                <a16:creationId xmlns:a16="http://schemas.microsoft.com/office/drawing/2014/main" id="{9B3E2DF5-5B5A-D880-F54B-571E0E6B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#2, Vocabulary, slide 3">
            <a:hlinkClick r:id="" action="ppaction://media"/>
            <a:extLst>
              <a:ext uri="{FF2B5EF4-FFF2-40B4-BE49-F238E27FC236}">
                <a16:creationId xmlns:a16="http://schemas.microsoft.com/office/drawing/2014/main" id="{3C3B0A6B-5B51-B9A8-CADC-BF1F79C43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072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311725" y="308901"/>
            <a:ext cx="3556187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Slide 4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2998428" cy="2727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Twi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amammerɛ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adida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Tuntum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Fitaa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Wɔn a Wɔnnyɛ Aborɔfo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Afrakian na ɔkyerɛwee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Afrika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lnSpc>
                <a:spcPct val="100000"/>
              </a:lnSpc>
              <a:spcAft>
                <a:spcPts val="0"/>
              </a:spcAft>
              <a:buSzPct val="100000"/>
              <a:buAutoNum type="arabicPeriod"/>
            </a:pPr>
            <a:r>
              <a:rPr lang="ak" sz="1800">
                <a:latin typeface="Calibri" panose="020F0502020204030204" pitchFamily="34" charset="0"/>
                <a:cs typeface="Calibri" panose="020F0502020204030204" pitchFamily="34" charset="0"/>
              </a:rPr>
              <a:t>Abibifo Nkwa Ho Hia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2"/>
          </p:nvPr>
        </p:nvSpPr>
        <p:spPr>
          <a:xfrm>
            <a:off x="4832400" y="1249668"/>
            <a:ext cx="2738832" cy="2984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identity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Non-White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Afrakian</a:t>
            </a: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900" dirty="0">
                <a:latin typeface="Calibri" panose="020F0502020204030204" pitchFamily="34" charset="0"/>
                <a:cs typeface="Calibri" panose="020F0502020204030204" pitchFamily="34" charset="0"/>
              </a:rPr>
              <a:t>Black Lives Matter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1677D76-3ED8-AA18-F10B-2858FD4D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092" y="57708"/>
            <a:ext cx="2099908" cy="575530"/>
          </a:xfrm>
          <a:prstGeom prst="rect">
            <a:avLst/>
          </a:prstGeom>
        </p:spPr>
      </p:pic>
      <p:pic>
        <p:nvPicPr>
          <p:cNvPr id="3" name="1D15A768-F44C-4D7F-96F1-AABB92DEDADD">
            <a:extLst>
              <a:ext uri="{FF2B5EF4-FFF2-40B4-BE49-F238E27FC236}">
                <a16:creationId xmlns:a16="http://schemas.microsoft.com/office/drawing/2014/main" id="{41A40D91-B992-1796-EE47-95D44CE2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#2, Vocabulary, slide 4">
            <a:hlinkClick r:id="" action="ppaction://media"/>
            <a:extLst>
              <a:ext uri="{FF2B5EF4-FFF2-40B4-BE49-F238E27FC236}">
                <a16:creationId xmlns:a16="http://schemas.microsoft.com/office/drawing/2014/main" id="{45A8EFEE-2DE9-684A-117C-1B36C156D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9602" y="5863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"/>
    </mc:Choice>
    <mc:Fallback xmlns="">
      <p:transition spd="slow" advClick="0" advTm="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687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In today’s Lesson #2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4644675" y="171741"/>
            <a:ext cx="4166400" cy="4245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slide provides references for a deeper understanding of Pan-Africanism. 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Below this PowerPoint at the bottom of this page, Street Team International will share two more videos for understanding Ghanaian positions on Pan-Africanism.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commentary comes from professor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Botchway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University of Cape coast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Goldine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Kweku Graham, a college student.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●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conclusion, as the first African country to gain independence from colonialism, Pan-Africanism through Ghana is a natural place for learning.  The final Street Team International slide has sources and references for further abroad study, I appreciate your time;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Madase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99378" lvl="0" indent="0" algn="l" rtl="0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sz="2132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340C6E6-2A4A-25F2-A8F7-FBEC2ECD4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1" y="4357201"/>
            <a:ext cx="2099908" cy="575530"/>
          </a:xfrm>
          <a:prstGeom prst="rect">
            <a:avLst/>
          </a:prstGeom>
        </p:spPr>
      </p:pic>
      <p:pic>
        <p:nvPicPr>
          <p:cNvPr id="3" name="1D15A768-F44C-4D7F-96F1-AABB92DEDADD">
            <a:extLst>
              <a:ext uri="{FF2B5EF4-FFF2-40B4-BE49-F238E27FC236}">
                <a16:creationId xmlns:a16="http://schemas.microsoft.com/office/drawing/2014/main" id="{05970900-98A0-9A91-9A68-DC393159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44" y="4494277"/>
            <a:ext cx="669568" cy="6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#2, slide #9 emply">
            <a:hlinkClick r:id="" action="ppaction://media"/>
            <a:extLst>
              <a:ext uri="{FF2B5EF4-FFF2-40B4-BE49-F238E27FC236}">
                <a16:creationId xmlns:a16="http://schemas.microsoft.com/office/drawing/2014/main" id="{07FBBF30-BEC9-208C-5A41-4E814E156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" y="1553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8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"/>
    </mc:Choice>
    <mc:Fallback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680</Words>
  <Application>Microsoft Macintosh PowerPoint</Application>
  <PresentationFormat>On-screen Show (16:9)</PresentationFormat>
  <Paragraphs>115</Paragraphs>
  <Slides>10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Roboto</vt:lpstr>
      <vt:lpstr>Calibri</vt:lpstr>
      <vt:lpstr>Merriweather</vt:lpstr>
      <vt:lpstr>Paradigm</vt:lpstr>
      <vt:lpstr>Ghana and Pan-Africanism Part 2:  Recent demographic Trends in Ghana, and useful Vocabulary</vt:lpstr>
      <vt:lpstr>Hello,  Akwaaba! </vt:lpstr>
      <vt:lpstr>In Today’s Lesson #2</vt:lpstr>
      <vt:lpstr>In Today’s Lesson #2,  Twi Language</vt:lpstr>
      <vt:lpstr>Vocabulary Slide 1</vt:lpstr>
      <vt:lpstr>Vocabulary Slide 2</vt:lpstr>
      <vt:lpstr>Vocabulary Slide 3</vt:lpstr>
      <vt:lpstr>Vocabulary Slide 4</vt:lpstr>
      <vt:lpstr>In today’s Lesson #2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Demographic Trends in Sweden Part 2: Useful Vocabulary</dc:title>
  <cp:lastModifiedBy>benjamin mchie</cp:lastModifiedBy>
  <cp:revision>36</cp:revision>
  <dcterms:modified xsi:type="dcterms:W3CDTF">2023-12-23T15:49:12Z</dcterms:modified>
</cp:coreProperties>
</file>